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4" r:id="rId4"/>
    <p:sldId id="275" r:id="rId5"/>
    <p:sldId id="284" r:id="rId6"/>
    <p:sldId id="276" r:id="rId7"/>
    <p:sldId id="285" r:id="rId8"/>
    <p:sldId id="279" r:id="rId9"/>
    <p:sldId id="278" r:id="rId10"/>
    <p:sldId id="287" r:id="rId11"/>
    <p:sldId id="280" r:id="rId12"/>
    <p:sldId id="262" r:id="rId13"/>
    <p:sldId id="281" r:id="rId14"/>
    <p:sldId id="286" r:id="rId15"/>
    <p:sldId id="288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8EA52-88A5-4E85-B1A5-98C910487614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4432FBB-0744-4852-B822-567673DAA45C}">
      <dgm:prSet phldrT="[Texto]" custT="1"/>
      <dgm:spPr>
        <a:solidFill>
          <a:srgbClr val="CDACE6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 lIns="72000" tIns="0" rIns="0" bIns="0"/>
        <a:lstStyle/>
        <a:p>
          <a:pPr marL="0" indent="0">
            <a:buNone/>
          </a:pPr>
          <a:r>
            <a:rPr lang="my-MM" sz="1800" b="1" dirty="0"/>
            <a:t>သိုးထီး</a:t>
          </a:r>
          <a:r>
            <a:rPr lang="nn-NO" sz="1800" b="1" dirty="0"/>
            <a:t>: </a:t>
          </a:r>
          <a:r>
            <a:rPr lang="my-MM" sz="1800" b="1" dirty="0"/>
            <a:t>မီဒိုနှင့်ပါရှား (</a:t>
          </a:r>
          <a:r>
            <a:rPr lang="en-US" sz="1800" b="1" dirty="0"/>
            <a:t>v. 20)</a:t>
          </a:r>
          <a:endParaRPr lang="es-ES" sz="1800" b="1" dirty="0"/>
        </a:p>
      </dgm:t>
    </dgm:pt>
    <dgm:pt modelId="{EC43F856-D093-4482-A04B-9AE397F60A66}" type="parTrans" cxnId="{1D1002D3-338D-44D5-9D08-F8A8FD635AB5}">
      <dgm:prSet/>
      <dgm:spPr/>
      <dgm:t>
        <a:bodyPr/>
        <a:lstStyle/>
        <a:p>
          <a:endParaRPr lang="es-ES" sz="1800" b="1"/>
        </a:p>
      </dgm:t>
    </dgm:pt>
    <dgm:pt modelId="{88FDD36D-31BE-46CF-A664-4EA32B3A9E82}" type="sibTrans" cxnId="{1D1002D3-338D-44D5-9D08-F8A8FD635AB5}">
      <dgm:prSet/>
      <dgm:spPr/>
      <dgm:t>
        <a:bodyPr/>
        <a:lstStyle/>
        <a:p>
          <a:endParaRPr lang="es-ES" sz="1800" b="1"/>
        </a:p>
      </dgm:t>
    </dgm:pt>
    <dgm:pt modelId="{7EBCF583-B307-41B1-BD29-44B7EFA10724}">
      <dgm:prSet phldrT="[Texto]" custT="1"/>
      <dgm:spPr>
        <a:solidFill>
          <a:schemeClr val="accent5">
            <a:lumMod val="40000"/>
            <a:lumOff val="6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  <dgm:t>
        <a:bodyPr spcFirstLastPara="0" vert="horz" wrap="square" lIns="72000" tIns="0" rIns="0" bIns="0" numCol="1" spcCol="1270" anchor="ctr" anchorCtr="0"/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ဆိတ်ထီး: ဂရိ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21-22)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B2C4773-08C2-46CF-9FC0-DFCD8114EA37}" type="parTrans" cxnId="{A3D4E3FA-E2C0-443B-8B96-A7F3247764C6}">
      <dgm:prSet/>
      <dgm:spPr/>
      <dgm:t>
        <a:bodyPr/>
        <a:lstStyle/>
        <a:p>
          <a:endParaRPr lang="es-ES" sz="1800" b="1"/>
        </a:p>
      </dgm:t>
    </dgm:pt>
    <dgm:pt modelId="{D86AE469-31DC-4F26-876A-17655547D1F4}" type="sibTrans" cxnId="{A3D4E3FA-E2C0-443B-8B96-A7F3247764C6}">
      <dgm:prSet/>
      <dgm:spPr/>
      <dgm:t>
        <a:bodyPr/>
        <a:lstStyle/>
        <a:p>
          <a:endParaRPr lang="es-ES" sz="1800" b="1"/>
        </a:p>
      </dgm:t>
    </dgm:pt>
    <dgm:pt modelId="{17B5A147-AA32-4089-9788-0687D7A2EAA5}">
      <dgm:prSet phldrT="[Texto]" custT="1"/>
      <dgm:spPr>
        <a:solidFill>
          <a:schemeClr val="accent6">
            <a:lumMod val="60000"/>
            <a:lumOff val="4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  <dgm:t>
        <a:bodyPr spcFirstLastPara="0" vert="horz" wrap="square" lIns="72000" tIns="0" rIns="0" bIns="0" numCol="1" spcCol="1270" anchor="ctr" anchorCtr="0"/>
        <a:lstStyle/>
        <a:p>
          <a:pPr marL="0" indent="0"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ချိုငယ်- ဂရိပြီးနောက် (ဆိုလိုသည်မှာ ရောမမြို့)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23-25)</a:t>
          </a:r>
          <a:endParaRPr lang="es-ES" sz="1800" b="1" kern="1200" dirty="0"/>
        </a:p>
      </dgm:t>
    </dgm:pt>
    <dgm:pt modelId="{9781A989-F48E-48E9-99BC-7C7E66A32754}" type="parTrans" cxnId="{8BABC267-F8F8-4E71-A9C8-B816C16CE4D9}">
      <dgm:prSet/>
      <dgm:spPr/>
      <dgm:t>
        <a:bodyPr/>
        <a:lstStyle/>
        <a:p>
          <a:endParaRPr lang="es-ES" sz="1800" b="1"/>
        </a:p>
      </dgm:t>
    </dgm:pt>
    <dgm:pt modelId="{987A2136-B9ED-4358-8A05-F408294EEB93}" type="sibTrans" cxnId="{8BABC267-F8F8-4E71-A9C8-B816C16CE4D9}">
      <dgm:prSet/>
      <dgm:spPr/>
      <dgm:t>
        <a:bodyPr/>
        <a:lstStyle/>
        <a:p>
          <a:endParaRPr lang="es-ES" sz="1800" b="1"/>
        </a:p>
      </dgm:t>
    </dgm:pt>
    <dgm:pt modelId="{0A520D6E-B29A-46FA-96E9-80493663954E}">
      <dgm:prSet phldrT="[Texto]" custT="1"/>
      <dgm:spPr>
        <a:solidFill>
          <a:schemeClr val="accent3">
            <a:lumMod val="40000"/>
            <a:lumOff val="6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  <dgm:t>
        <a:bodyPr spcFirstLastPara="0" vert="horz" wrap="square" lIns="72000" tIns="0" rIns="0" bIns="0" numCol="1" spcCol="1270" anchor="ctr" anchorCtr="0"/>
        <a:lstStyle/>
        <a:p>
          <a:pPr marL="0" indent="0"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ရက်ပေါင်း 2,300- မှန်ပါတယ်။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26)</a:t>
          </a:r>
          <a:endParaRPr lang="es-ES" sz="1800" b="1" kern="1200" dirty="0"/>
        </a:p>
      </dgm:t>
    </dgm:pt>
    <dgm:pt modelId="{F307DC00-0131-4A23-92AC-26383C4D2E0B}" type="parTrans" cxnId="{C37D5516-57B5-471E-8C5C-8DFBF267CD7D}">
      <dgm:prSet/>
      <dgm:spPr/>
      <dgm:t>
        <a:bodyPr/>
        <a:lstStyle/>
        <a:p>
          <a:endParaRPr lang="es-ES" sz="1800" b="1"/>
        </a:p>
      </dgm:t>
    </dgm:pt>
    <dgm:pt modelId="{DDC03ED1-BBED-4D61-9D5B-041BE4E334A4}" type="sibTrans" cxnId="{C37D5516-57B5-471E-8C5C-8DFBF267CD7D}">
      <dgm:prSet/>
      <dgm:spPr/>
      <dgm:t>
        <a:bodyPr/>
        <a:lstStyle/>
        <a:p>
          <a:endParaRPr lang="es-ES" sz="1800" b="1"/>
        </a:p>
      </dgm:t>
    </dgm:pt>
    <dgm:pt modelId="{DEB5503B-697B-43D2-806D-C96D7BBAFCB1}">
      <dgm:prSet phldrT="[Texto]" custT="1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 dirty="0"/>
        </a:p>
      </dgm:t>
    </dgm:pt>
    <dgm:pt modelId="{3A7821E0-194D-4512-AA49-FA72CF11A97D}" type="parTrans" cxnId="{CEE8F6BA-CD14-48E0-BDCC-E1640479375C}">
      <dgm:prSet/>
      <dgm:spPr/>
      <dgm:t>
        <a:bodyPr/>
        <a:lstStyle/>
        <a:p>
          <a:endParaRPr lang="es-ES" sz="1800" b="1"/>
        </a:p>
      </dgm:t>
    </dgm:pt>
    <dgm:pt modelId="{C08CFE67-A0BA-49C2-8FAC-A00E0622438D}" type="sibTrans" cxnId="{CEE8F6BA-CD14-48E0-BDCC-E1640479375C}">
      <dgm:prSet/>
      <dgm:spPr/>
      <dgm:t>
        <a:bodyPr/>
        <a:lstStyle/>
        <a:p>
          <a:endParaRPr lang="es-ES" sz="1800" b="1"/>
        </a:p>
      </dgm:t>
    </dgm:pt>
    <dgm:pt modelId="{9E9CFDF1-86CC-4179-BB06-E44A24CA1E5D}">
      <dgm:prSet phldrT="[Texto]" custT="1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 dirty="0"/>
        </a:p>
      </dgm:t>
    </dgm:pt>
    <dgm:pt modelId="{87536213-9B5E-474D-B32B-3726A7C00ADF}" type="parTrans" cxnId="{3A50D036-1D51-4469-B495-3CD7928AE318}">
      <dgm:prSet/>
      <dgm:spPr/>
      <dgm:t>
        <a:bodyPr/>
        <a:lstStyle/>
        <a:p>
          <a:endParaRPr lang="es-ES" sz="1800" b="1"/>
        </a:p>
      </dgm:t>
    </dgm:pt>
    <dgm:pt modelId="{98FE803D-B22E-49C5-928B-57F5D259E11D}" type="sibTrans" cxnId="{3A50D036-1D51-4469-B495-3CD7928AE318}">
      <dgm:prSet/>
      <dgm:spPr/>
      <dgm:t>
        <a:bodyPr/>
        <a:lstStyle/>
        <a:p>
          <a:endParaRPr lang="es-ES" sz="1800" b="1"/>
        </a:p>
      </dgm:t>
    </dgm:pt>
    <dgm:pt modelId="{E49A6EBC-59E3-44CE-8EA3-98E1607B43F9}">
      <dgm:prSet phldrT="[Texto]" custT="1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 dirty="0"/>
        </a:p>
      </dgm:t>
    </dgm:pt>
    <dgm:pt modelId="{03AD5A8B-7D32-4561-9B2B-0BEE3C93576B}" type="parTrans" cxnId="{71BD2FCD-800B-444A-B774-2D5A8E2C94FA}">
      <dgm:prSet/>
      <dgm:spPr/>
      <dgm:t>
        <a:bodyPr/>
        <a:lstStyle/>
        <a:p>
          <a:endParaRPr lang="es-ES" sz="1800" b="1"/>
        </a:p>
      </dgm:t>
    </dgm:pt>
    <dgm:pt modelId="{F1F09C01-6934-49CA-8225-2E1420DC2F5C}" type="sibTrans" cxnId="{71BD2FCD-800B-444A-B774-2D5A8E2C94FA}">
      <dgm:prSet/>
      <dgm:spPr/>
      <dgm:t>
        <a:bodyPr/>
        <a:lstStyle/>
        <a:p>
          <a:endParaRPr lang="es-ES" sz="1800" b="1"/>
        </a:p>
      </dgm:t>
    </dgm:pt>
    <dgm:pt modelId="{8ADA04A3-4F94-4518-BA62-15E5FF27089C}">
      <dgm:prSet phldrT="[Texto]" custT="1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 dirty="0"/>
        </a:p>
      </dgm:t>
    </dgm:pt>
    <dgm:pt modelId="{4C8A777F-F742-4D7D-A3AE-3782034B4FEB}" type="parTrans" cxnId="{3D2AD0CC-8DCC-48C9-8076-38C261B55F75}">
      <dgm:prSet/>
      <dgm:spPr/>
      <dgm:t>
        <a:bodyPr/>
        <a:lstStyle/>
        <a:p>
          <a:endParaRPr lang="es-ES" sz="1800" b="1"/>
        </a:p>
      </dgm:t>
    </dgm:pt>
    <dgm:pt modelId="{6E552F50-37C6-472D-8621-91719BC95312}" type="sibTrans" cxnId="{3D2AD0CC-8DCC-48C9-8076-38C261B55F75}">
      <dgm:prSet/>
      <dgm:spPr/>
      <dgm:t>
        <a:bodyPr/>
        <a:lstStyle/>
        <a:p>
          <a:endParaRPr lang="es-ES" sz="1800" b="1"/>
        </a:p>
      </dgm:t>
    </dgm:pt>
    <dgm:pt modelId="{2F1398E6-E885-482A-AEE7-51AA6EACC271}" type="pres">
      <dgm:prSet presAssocID="{1958EA52-88A5-4E85-B1A5-98C910487614}" presName="Name0" presStyleCnt="0">
        <dgm:presLayoutVars>
          <dgm:dir/>
          <dgm:animLvl val="lvl"/>
          <dgm:resizeHandles val="exact"/>
        </dgm:presLayoutVars>
      </dgm:prSet>
      <dgm:spPr/>
    </dgm:pt>
    <dgm:pt modelId="{B2599A3D-2BB9-4109-93FE-EE70E459289C}" type="pres">
      <dgm:prSet presAssocID="{DEB5503B-697B-43D2-806D-C96D7BBAFCB1}" presName="linNode" presStyleCnt="0"/>
      <dgm:spPr/>
    </dgm:pt>
    <dgm:pt modelId="{CCA2C47C-600E-47F6-98A8-CD8877146C8B}" type="pres">
      <dgm:prSet presAssocID="{DEB5503B-697B-43D2-806D-C96D7BBAFCB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456D0E3-6C62-4212-861E-F4A1695DB287}" type="pres">
      <dgm:prSet presAssocID="{DEB5503B-697B-43D2-806D-C96D7BBAFCB1}" presName="descendantText" presStyleLbl="alignAccFollowNode1" presStyleIdx="0" presStyleCnt="4">
        <dgm:presLayoutVars>
          <dgm:bulletEnabled val="1"/>
        </dgm:presLayoutVars>
      </dgm:prSet>
      <dgm:spPr/>
    </dgm:pt>
    <dgm:pt modelId="{6CBE62DF-C396-478B-B17E-4F5B6BE36CA6}" type="pres">
      <dgm:prSet presAssocID="{C08CFE67-A0BA-49C2-8FAC-A00E0622438D}" presName="sp" presStyleCnt="0"/>
      <dgm:spPr/>
    </dgm:pt>
    <dgm:pt modelId="{1D02C167-788D-4E9D-84C3-6FFFFA0AB690}" type="pres">
      <dgm:prSet presAssocID="{9E9CFDF1-86CC-4179-BB06-E44A24CA1E5D}" presName="linNode" presStyleCnt="0"/>
      <dgm:spPr/>
    </dgm:pt>
    <dgm:pt modelId="{FACBD124-62DA-4513-A625-63199FCD0CAC}" type="pres">
      <dgm:prSet presAssocID="{9E9CFDF1-86CC-4179-BB06-E44A24CA1E5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18A69CA-9167-4400-A413-166EDC55BCC0}" type="pres">
      <dgm:prSet presAssocID="{9E9CFDF1-86CC-4179-BB06-E44A24CA1E5D}" presName="descendantText" presStyleLbl="alignAccFollowNode1" presStyleIdx="1" presStyleCnt="4">
        <dgm:presLayoutVars>
          <dgm:bulletEnabled val="1"/>
        </dgm:presLayoutVars>
      </dgm:prSet>
      <dgm:spPr>
        <a:xfrm rot="5400000">
          <a:off x="2076728" y="270136"/>
          <a:ext cx="731708" cy="2298901"/>
        </a:xfrm>
        <a:prstGeom prst="round2SameRect">
          <a:avLst/>
        </a:prstGeom>
      </dgm:spPr>
    </dgm:pt>
    <dgm:pt modelId="{893ED173-33BB-49D3-9186-38112B29C3B4}" type="pres">
      <dgm:prSet presAssocID="{98FE803D-B22E-49C5-928B-57F5D259E11D}" presName="sp" presStyleCnt="0"/>
      <dgm:spPr/>
    </dgm:pt>
    <dgm:pt modelId="{4EBB3610-9E45-4304-B382-AF4945BABC99}" type="pres">
      <dgm:prSet presAssocID="{E49A6EBC-59E3-44CE-8EA3-98E1607B43F9}" presName="linNode" presStyleCnt="0"/>
      <dgm:spPr/>
    </dgm:pt>
    <dgm:pt modelId="{744A1F05-A27E-4A74-B052-6964B66D92CC}" type="pres">
      <dgm:prSet presAssocID="{E49A6EBC-59E3-44CE-8EA3-98E1607B43F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707901-638D-47CF-85E0-F3AB2A58A162}" type="pres">
      <dgm:prSet presAssocID="{E49A6EBC-59E3-44CE-8EA3-98E1607B43F9}" presName="descendantText" presStyleLbl="alignAccFollowNode1" presStyleIdx="2" presStyleCnt="4" custScaleY="121634">
        <dgm:presLayoutVars>
          <dgm:bulletEnabled val="1"/>
        </dgm:presLayoutVars>
      </dgm:prSet>
      <dgm:spPr>
        <a:xfrm rot="5400000">
          <a:off x="1997579" y="1230503"/>
          <a:ext cx="890006" cy="2298901"/>
        </a:xfrm>
        <a:prstGeom prst="round2SameRect">
          <a:avLst/>
        </a:prstGeom>
      </dgm:spPr>
    </dgm:pt>
    <dgm:pt modelId="{B6BBDF1D-AAEA-47B4-BAD5-73F67F438E6A}" type="pres">
      <dgm:prSet presAssocID="{F1F09C01-6934-49CA-8225-2E1420DC2F5C}" presName="sp" presStyleCnt="0"/>
      <dgm:spPr/>
    </dgm:pt>
    <dgm:pt modelId="{A417F178-12C6-49D3-95EA-99DC3986C6E6}" type="pres">
      <dgm:prSet presAssocID="{8ADA04A3-4F94-4518-BA62-15E5FF27089C}" presName="linNode" presStyleCnt="0"/>
      <dgm:spPr/>
    </dgm:pt>
    <dgm:pt modelId="{2220880F-E37B-4532-B10F-D255572AC41E}" type="pres">
      <dgm:prSet presAssocID="{8ADA04A3-4F94-4518-BA62-15E5FF27089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B1350F0-6646-4ABF-BD10-5D177731CDF4}" type="pres">
      <dgm:prSet presAssocID="{8ADA04A3-4F94-4518-BA62-15E5FF27089C}" presName="descendantText" presStyleLbl="alignAccFollowNode1" presStyleIdx="3" presStyleCnt="4">
        <dgm:presLayoutVars>
          <dgm:bulletEnabled val="1"/>
        </dgm:presLayoutVars>
      </dgm:prSet>
      <dgm:spPr>
        <a:xfrm rot="5400000">
          <a:off x="2076728" y="2190871"/>
          <a:ext cx="731708" cy="2298901"/>
        </a:xfrm>
        <a:prstGeom prst="round2SameRect">
          <a:avLst/>
        </a:prstGeom>
      </dgm:spPr>
    </dgm:pt>
  </dgm:ptLst>
  <dgm:cxnLst>
    <dgm:cxn modelId="{7DF04302-B817-4BB3-AEAD-CA11C40B90C4}" type="presOf" srcId="{17B5A147-AA32-4089-9788-0687D7A2EAA5}" destId="{78707901-638D-47CF-85E0-F3AB2A58A162}" srcOrd="0" destOrd="0" presId="urn:microsoft.com/office/officeart/2005/8/layout/vList5"/>
    <dgm:cxn modelId="{C37D5516-57B5-471E-8C5C-8DFBF267CD7D}" srcId="{8ADA04A3-4F94-4518-BA62-15E5FF27089C}" destId="{0A520D6E-B29A-46FA-96E9-80493663954E}" srcOrd="0" destOrd="0" parTransId="{F307DC00-0131-4A23-92AC-26383C4D2E0B}" sibTransId="{DDC03ED1-BBED-4D61-9D5B-041BE4E334A4}"/>
    <dgm:cxn modelId="{E2BCA62A-A01E-4403-89FC-ECBFB821F4B6}" type="presOf" srcId="{1958EA52-88A5-4E85-B1A5-98C910487614}" destId="{2F1398E6-E885-482A-AEE7-51AA6EACC271}" srcOrd="0" destOrd="0" presId="urn:microsoft.com/office/officeart/2005/8/layout/vList5"/>
    <dgm:cxn modelId="{3A50D036-1D51-4469-B495-3CD7928AE318}" srcId="{1958EA52-88A5-4E85-B1A5-98C910487614}" destId="{9E9CFDF1-86CC-4179-BB06-E44A24CA1E5D}" srcOrd="1" destOrd="0" parTransId="{87536213-9B5E-474D-B32B-3726A7C00ADF}" sibTransId="{98FE803D-B22E-49C5-928B-57F5D259E11D}"/>
    <dgm:cxn modelId="{BA891F5B-E9EE-4618-B021-47E796CF2C20}" type="presOf" srcId="{9E9CFDF1-86CC-4179-BB06-E44A24CA1E5D}" destId="{FACBD124-62DA-4513-A625-63199FCD0CAC}" srcOrd="0" destOrd="0" presId="urn:microsoft.com/office/officeart/2005/8/layout/vList5"/>
    <dgm:cxn modelId="{0C560065-C2B7-4197-9243-4273F7EC4492}" type="presOf" srcId="{DEB5503B-697B-43D2-806D-C96D7BBAFCB1}" destId="{CCA2C47C-600E-47F6-98A8-CD8877146C8B}" srcOrd="0" destOrd="0" presId="urn:microsoft.com/office/officeart/2005/8/layout/vList5"/>
    <dgm:cxn modelId="{8BABC267-F8F8-4E71-A9C8-B816C16CE4D9}" srcId="{E49A6EBC-59E3-44CE-8EA3-98E1607B43F9}" destId="{17B5A147-AA32-4089-9788-0687D7A2EAA5}" srcOrd="0" destOrd="0" parTransId="{9781A989-F48E-48E9-99BC-7C7E66A32754}" sibTransId="{987A2136-B9ED-4358-8A05-F408294EEB93}"/>
    <dgm:cxn modelId="{CEE8F6BA-CD14-48E0-BDCC-E1640479375C}" srcId="{1958EA52-88A5-4E85-B1A5-98C910487614}" destId="{DEB5503B-697B-43D2-806D-C96D7BBAFCB1}" srcOrd="0" destOrd="0" parTransId="{3A7821E0-194D-4512-AA49-FA72CF11A97D}" sibTransId="{C08CFE67-A0BA-49C2-8FAC-A00E0622438D}"/>
    <dgm:cxn modelId="{5FB3A3BF-FC30-4028-BF4B-CB28B84E744A}" type="presOf" srcId="{04432FBB-0744-4852-B822-567673DAA45C}" destId="{8456D0E3-6C62-4212-861E-F4A1695DB287}" srcOrd="0" destOrd="0" presId="urn:microsoft.com/office/officeart/2005/8/layout/vList5"/>
    <dgm:cxn modelId="{70C13CC6-DA3A-4611-9592-75C773DFFB39}" type="presOf" srcId="{8ADA04A3-4F94-4518-BA62-15E5FF27089C}" destId="{2220880F-E37B-4532-B10F-D255572AC41E}" srcOrd="0" destOrd="0" presId="urn:microsoft.com/office/officeart/2005/8/layout/vList5"/>
    <dgm:cxn modelId="{B55BB6C7-975D-4E7A-AF1B-BC5AA446D3A0}" type="presOf" srcId="{7EBCF583-B307-41B1-BD29-44B7EFA10724}" destId="{D18A69CA-9167-4400-A413-166EDC55BCC0}" srcOrd="0" destOrd="0" presId="urn:microsoft.com/office/officeart/2005/8/layout/vList5"/>
    <dgm:cxn modelId="{3D2AD0CC-8DCC-48C9-8076-38C261B55F75}" srcId="{1958EA52-88A5-4E85-B1A5-98C910487614}" destId="{8ADA04A3-4F94-4518-BA62-15E5FF27089C}" srcOrd="3" destOrd="0" parTransId="{4C8A777F-F742-4D7D-A3AE-3782034B4FEB}" sibTransId="{6E552F50-37C6-472D-8621-91719BC95312}"/>
    <dgm:cxn modelId="{71BD2FCD-800B-444A-B774-2D5A8E2C94FA}" srcId="{1958EA52-88A5-4E85-B1A5-98C910487614}" destId="{E49A6EBC-59E3-44CE-8EA3-98E1607B43F9}" srcOrd="2" destOrd="0" parTransId="{03AD5A8B-7D32-4561-9B2B-0BEE3C93576B}" sibTransId="{F1F09C01-6934-49CA-8225-2E1420DC2F5C}"/>
    <dgm:cxn modelId="{1D1002D3-338D-44D5-9D08-F8A8FD635AB5}" srcId="{DEB5503B-697B-43D2-806D-C96D7BBAFCB1}" destId="{04432FBB-0744-4852-B822-567673DAA45C}" srcOrd="0" destOrd="0" parTransId="{EC43F856-D093-4482-A04B-9AE397F60A66}" sibTransId="{88FDD36D-31BE-46CF-A664-4EA32B3A9E82}"/>
    <dgm:cxn modelId="{D67991D9-B7AF-4D0B-A6A5-8942C46714BC}" type="presOf" srcId="{0A520D6E-B29A-46FA-96E9-80493663954E}" destId="{7B1350F0-6646-4ABF-BD10-5D177731CDF4}" srcOrd="0" destOrd="0" presId="urn:microsoft.com/office/officeart/2005/8/layout/vList5"/>
    <dgm:cxn modelId="{A5FAECDD-6751-49A2-A6BF-BBBAFBB1B4A6}" type="presOf" srcId="{E49A6EBC-59E3-44CE-8EA3-98E1607B43F9}" destId="{744A1F05-A27E-4A74-B052-6964B66D92CC}" srcOrd="0" destOrd="0" presId="urn:microsoft.com/office/officeart/2005/8/layout/vList5"/>
    <dgm:cxn modelId="{A3D4E3FA-E2C0-443B-8B96-A7F3247764C6}" srcId="{9E9CFDF1-86CC-4179-BB06-E44A24CA1E5D}" destId="{7EBCF583-B307-41B1-BD29-44B7EFA10724}" srcOrd="0" destOrd="0" parTransId="{9B2C4773-08C2-46CF-9FC0-DFCD8114EA37}" sibTransId="{D86AE469-31DC-4F26-876A-17655547D1F4}"/>
    <dgm:cxn modelId="{8F5FD1BD-12B6-497E-B015-A94E4D00EF7C}" type="presParOf" srcId="{2F1398E6-E885-482A-AEE7-51AA6EACC271}" destId="{B2599A3D-2BB9-4109-93FE-EE70E459289C}" srcOrd="0" destOrd="0" presId="urn:microsoft.com/office/officeart/2005/8/layout/vList5"/>
    <dgm:cxn modelId="{BA4386C2-8063-4844-930A-9B150FCD1163}" type="presParOf" srcId="{B2599A3D-2BB9-4109-93FE-EE70E459289C}" destId="{CCA2C47C-600E-47F6-98A8-CD8877146C8B}" srcOrd="0" destOrd="0" presId="urn:microsoft.com/office/officeart/2005/8/layout/vList5"/>
    <dgm:cxn modelId="{FDA13F6F-2A81-4DB0-8FA8-E280E5C11C60}" type="presParOf" srcId="{B2599A3D-2BB9-4109-93FE-EE70E459289C}" destId="{8456D0E3-6C62-4212-861E-F4A1695DB287}" srcOrd="1" destOrd="0" presId="urn:microsoft.com/office/officeart/2005/8/layout/vList5"/>
    <dgm:cxn modelId="{51B985E9-DE28-4131-88EE-077715EC283B}" type="presParOf" srcId="{2F1398E6-E885-482A-AEE7-51AA6EACC271}" destId="{6CBE62DF-C396-478B-B17E-4F5B6BE36CA6}" srcOrd="1" destOrd="0" presId="urn:microsoft.com/office/officeart/2005/8/layout/vList5"/>
    <dgm:cxn modelId="{8EE0A156-3927-4559-A398-38036E7C165F}" type="presParOf" srcId="{2F1398E6-E885-482A-AEE7-51AA6EACC271}" destId="{1D02C167-788D-4E9D-84C3-6FFFFA0AB690}" srcOrd="2" destOrd="0" presId="urn:microsoft.com/office/officeart/2005/8/layout/vList5"/>
    <dgm:cxn modelId="{C9D2D237-303B-4B53-884D-1A06B651604A}" type="presParOf" srcId="{1D02C167-788D-4E9D-84C3-6FFFFA0AB690}" destId="{FACBD124-62DA-4513-A625-63199FCD0CAC}" srcOrd="0" destOrd="0" presId="urn:microsoft.com/office/officeart/2005/8/layout/vList5"/>
    <dgm:cxn modelId="{DC8D55FE-BF14-422B-B2DF-DE992365919F}" type="presParOf" srcId="{1D02C167-788D-4E9D-84C3-6FFFFA0AB690}" destId="{D18A69CA-9167-4400-A413-166EDC55BCC0}" srcOrd="1" destOrd="0" presId="urn:microsoft.com/office/officeart/2005/8/layout/vList5"/>
    <dgm:cxn modelId="{B7223B4B-455E-49AE-A646-62124F215330}" type="presParOf" srcId="{2F1398E6-E885-482A-AEE7-51AA6EACC271}" destId="{893ED173-33BB-49D3-9186-38112B29C3B4}" srcOrd="3" destOrd="0" presId="urn:microsoft.com/office/officeart/2005/8/layout/vList5"/>
    <dgm:cxn modelId="{A47BFE3B-85A8-455E-906F-A62D44815E8F}" type="presParOf" srcId="{2F1398E6-E885-482A-AEE7-51AA6EACC271}" destId="{4EBB3610-9E45-4304-B382-AF4945BABC99}" srcOrd="4" destOrd="0" presId="urn:microsoft.com/office/officeart/2005/8/layout/vList5"/>
    <dgm:cxn modelId="{62395206-4E60-4919-9CD5-99AFAB87152F}" type="presParOf" srcId="{4EBB3610-9E45-4304-B382-AF4945BABC99}" destId="{744A1F05-A27E-4A74-B052-6964B66D92CC}" srcOrd="0" destOrd="0" presId="urn:microsoft.com/office/officeart/2005/8/layout/vList5"/>
    <dgm:cxn modelId="{93619B91-39CE-44B5-8C27-08523677A227}" type="presParOf" srcId="{4EBB3610-9E45-4304-B382-AF4945BABC99}" destId="{78707901-638D-47CF-85E0-F3AB2A58A162}" srcOrd="1" destOrd="0" presId="urn:microsoft.com/office/officeart/2005/8/layout/vList5"/>
    <dgm:cxn modelId="{CC6D9A8E-EA50-4A33-8C31-866055E316AF}" type="presParOf" srcId="{2F1398E6-E885-482A-AEE7-51AA6EACC271}" destId="{B6BBDF1D-AAEA-47B4-BAD5-73F67F438E6A}" srcOrd="5" destOrd="0" presId="urn:microsoft.com/office/officeart/2005/8/layout/vList5"/>
    <dgm:cxn modelId="{B9974176-FD80-4D2C-A3B8-98CBA240EE40}" type="presParOf" srcId="{2F1398E6-E885-482A-AEE7-51AA6EACC271}" destId="{A417F178-12C6-49D3-95EA-99DC3986C6E6}" srcOrd="6" destOrd="0" presId="urn:microsoft.com/office/officeart/2005/8/layout/vList5"/>
    <dgm:cxn modelId="{55135260-50E2-4CAA-A42B-A9542435F289}" type="presParOf" srcId="{A417F178-12C6-49D3-95EA-99DC3986C6E6}" destId="{2220880F-E37B-4532-B10F-D255572AC41E}" srcOrd="0" destOrd="0" presId="urn:microsoft.com/office/officeart/2005/8/layout/vList5"/>
    <dgm:cxn modelId="{6B886009-E612-4D6F-871C-E037F9E7A99D}" type="presParOf" srcId="{A417F178-12C6-49D3-95EA-99DC3986C6E6}" destId="{7B1350F0-6646-4ABF-BD10-5D177731C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24E5E-1C7F-4886-93FE-818E07D20ECD}" type="doc">
      <dgm:prSet loTypeId="urn:microsoft.com/office/officeart/2005/8/layout/pList2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AD3271-9A39-4174-A4BF-22C1579D18DA}">
      <dgm:prSet custT="1"/>
      <dgm:spPr/>
      <dgm:t>
        <a:bodyPr/>
        <a:lstStyle/>
        <a:p>
          <a:r>
            <a:rPr lang="my-MM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 ၄၈ နှစ် (၇ ပတ်) အတွင်း ယေရုရှလင်မြို့ကို ပြန်လည်တည်ဆောက်ခဲ့ရသည်။ ဘီစီ ၄၅၇ ကတည်းက ဧဇရနှင့် နေဟမိခေတ်တွင် ဖြစ်ပျက်ခဲ့သည်။</a:t>
          </a:r>
          <a:endParaRPr lang="es-E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1AB98-D573-42BB-A5C8-1D1ADDD77E90}" type="parTrans" cxnId="{6EBFAD09-5F29-49E6-AE9D-EDFD24981A3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16AD01-3E3B-407D-BD08-997484DA05CE}" type="sibTrans" cxnId="{6EBFAD09-5F29-49E6-AE9D-EDFD24981A3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A52A9-D173-4BB0-AA0B-6B685E6A2AE3}">
      <dgm:prSet custT="1"/>
      <dgm:spPr/>
      <dgm:t>
        <a:bodyPr/>
        <a:lstStyle/>
        <a:p>
          <a:pPr algn="l"/>
          <a:r>
            <a:rPr lang="my-MM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၎င်းတို့သည်အောက်ပါ၄၃၄ နှစ်အတွင်းမေရှိယကိုလက်ခံရယူရန် ပြင်ဆင်သင့်သည်- အေဒီ ၂၇ ရက်အထိ ၆၂ ပတ်။( မ. ၉:၂၅ )</a:t>
          </a:r>
          <a:endParaRPr lang="es-E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34F5C-DF22-40BF-9B46-D4981DB37D52}" type="parTrans" cxnId="{1276E04B-912D-412D-A6ED-C75AD4D4EAFE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3F053-290C-4DE0-A2F1-4D80F528E596}" type="sibTrans" cxnId="{1276E04B-912D-412D-A6ED-C75AD4D4EAFE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5937B-59F5-48F9-BFDF-12CA4E88D317}">
      <dgm:prSet custT="1"/>
      <dgm:spPr/>
      <dgm:t>
        <a:bodyPr/>
        <a:lstStyle/>
        <a:p>
          <a:pPr algn="l"/>
          <a:r>
            <a:rPr lang="my-MM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မေရှိယသေဆုံးပြီးနောက် ယေရုရှလင်မြို့နှင့် ဗိမာန်တော်ဖျက်ဆီးခံရမည်ဖြစ်သည်။
( မ. ၉:၂၆ )</a:t>
          </a:r>
          <a:endParaRPr lang="es-E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AA858-FB03-41D6-B956-486131BC4285}" type="parTrans" cxnId="{488C86AC-A58C-4BC1-A695-C35EC4A1689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CED0B-46D2-48B2-B9AC-5E0B0BF64EC2}" type="sibTrans" cxnId="{488C86AC-A58C-4BC1-A695-C35EC4A1689C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E3ADD8-ED8F-4B8E-ACFE-003E154C9F2B}" type="pres">
      <dgm:prSet presAssocID="{A2124E5E-1C7F-4886-93FE-818E07D20ECD}" presName="Name0" presStyleCnt="0">
        <dgm:presLayoutVars>
          <dgm:dir/>
          <dgm:resizeHandles val="exact"/>
        </dgm:presLayoutVars>
      </dgm:prSet>
      <dgm:spPr/>
    </dgm:pt>
    <dgm:pt modelId="{D2F4F351-618E-4B76-95CD-E6A1734152AD}" type="pres">
      <dgm:prSet presAssocID="{A2124E5E-1C7F-4886-93FE-818E07D20ECD}" presName="bkgdShp" presStyleLbl="alignAccFollowNode1" presStyleIdx="0" presStyleCnt="1"/>
      <dgm:spPr>
        <a:solidFill>
          <a:schemeClr val="accent5">
            <a:lumMod val="60000"/>
            <a:lumOff val="40000"/>
            <a:alpha val="90000"/>
          </a:schemeClr>
        </a:solidFill>
      </dgm:spPr>
    </dgm:pt>
    <dgm:pt modelId="{60DC2C70-904B-4FE0-A0DD-2B02389BD40E}" type="pres">
      <dgm:prSet presAssocID="{A2124E5E-1C7F-4886-93FE-818E07D20ECD}" presName="linComp" presStyleCnt="0"/>
      <dgm:spPr/>
    </dgm:pt>
    <dgm:pt modelId="{0A0F3AEC-B9FA-433F-ACE7-A693C2B59C24}" type="pres">
      <dgm:prSet presAssocID="{DAAD3271-9A39-4174-A4BF-22C1579D18DA}" presName="compNode" presStyleCnt="0"/>
      <dgm:spPr/>
    </dgm:pt>
    <dgm:pt modelId="{A7821E07-8C29-45CE-A7DA-51475FFD4A41}" type="pres">
      <dgm:prSet presAssocID="{DAAD3271-9A39-4174-A4BF-22C1579D18DA}" presName="node" presStyleLbl="node1" presStyleIdx="0" presStyleCnt="3" custScaleX="144270">
        <dgm:presLayoutVars>
          <dgm:bulletEnabled val="1"/>
        </dgm:presLayoutVars>
      </dgm:prSet>
      <dgm:spPr/>
    </dgm:pt>
    <dgm:pt modelId="{6079CF45-3133-4487-95F7-35A519392D5B}" type="pres">
      <dgm:prSet presAssocID="{DAAD3271-9A39-4174-A4BF-22C1579D18DA}" presName="invisiNode" presStyleLbl="node1" presStyleIdx="0" presStyleCnt="3"/>
      <dgm:spPr/>
    </dgm:pt>
    <dgm:pt modelId="{DA703492-0FD9-435F-A0D2-FA8C35FFBD4F}" type="pres">
      <dgm:prSet presAssocID="{DAAD3271-9A39-4174-A4BF-22C1579D18DA}" presName="imagNode" presStyleLbl="fgImgPlace1" presStyleIdx="0" presStyleCnt="3" custScaleX="129471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A7ACC9D-6E54-4E21-A714-0BF868640704}" type="pres">
      <dgm:prSet presAssocID="{3C16AD01-3E3B-407D-BD08-997484DA05CE}" presName="sibTrans" presStyleLbl="sibTrans2D1" presStyleIdx="0" presStyleCnt="0"/>
      <dgm:spPr/>
    </dgm:pt>
    <dgm:pt modelId="{5C83AE5B-1D92-4C1A-A526-9B3CF7FD5A66}" type="pres">
      <dgm:prSet presAssocID="{5FDA52A9-D173-4BB0-AA0B-6B685E6A2AE3}" presName="compNode" presStyleCnt="0"/>
      <dgm:spPr/>
    </dgm:pt>
    <dgm:pt modelId="{B6493AFA-A87C-4832-BD63-A6E0660AC7E2}" type="pres">
      <dgm:prSet presAssocID="{5FDA52A9-D173-4BB0-AA0B-6B685E6A2AE3}" presName="node" presStyleLbl="node1" presStyleIdx="1" presStyleCnt="3" custScaleX="120547" custLinFactNeighborX="1528" custLinFactNeighborY="-1117">
        <dgm:presLayoutVars>
          <dgm:bulletEnabled val="1"/>
        </dgm:presLayoutVars>
      </dgm:prSet>
      <dgm:spPr/>
    </dgm:pt>
    <dgm:pt modelId="{F2F91C6C-C1AD-4562-83C8-A23BD0090196}" type="pres">
      <dgm:prSet presAssocID="{5FDA52A9-D173-4BB0-AA0B-6B685E6A2AE3}" presName="invisiNode" presStyleLbl="node1" presStyleIdx="1" presStyleCnt="3"/>
      <dgm:spPr/>
    </dgm:pt>
    <dgm:pt modelId="{6D36C699-56C6-4E89-B38A-40AE75E76620}" type="pres">
      <dgm:prSet presAssocID="{5FDA52A9-D173-4BB0-AA0B-6B685E6A2AE3}" presName="imagNode" presStyleLbl="fgImgPlace1" presStyleIdx="1" presStyleCnt="3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42DF75-8964-487B-849D-FB0B626FF3E5}" type="pres">
      <dgm:prSet presAssocID="{F023F053-290C-4DE0-A2F1-4D80F528E596}" presName="sibTrans" presStyleLbl="sibTrans2D1" presStyleIdx="0" presStyleCnt="0"/>
      <dgm:spPr/>
    </dgm:pt>
    <dgm:pt modelId="{2E0B56B6-2A2E-4BB0-910B-6B2BC75B117B}" type="pres">
      <dgm:prSet presAssocID="{D835937B-59F5-48F9-BFDF-12CA4E88D317}" presName="compNode" presStyleCnt="0"/>
      <dgm:spPr/>
    </dgm:pt>
    <dgm:pt modelId="{1790434E-F5A1-4731-9F18-345B214ED2EC}" type="pres">
      <dgm:prSet presAssocID="{D835937B-59F5-48F9-BFDF-12CA4E88D317}" presName="node" presStyleLbl="node1" presStyleIdx="2" presStyleCnt="3">
        <dgm:presLayoutVars>
          <dgm:bulletEnabled val="1"/>
        </dgm:presLayoutVars>
      </dgm:prSet>
      <dgm:spPr/>
    </dgm:pt>
    <dgm:pt modelId="{B6BC950F-950B-4962-BDC2-E27981256C3A}" type="pres">
      <dgm:prSet presAssocID="{D835937B-59F5-48F9-BFDF-12CA4E88D317}" presName="invisiNode" presStyleLbl="node1" presStyleIdx="2" presStyleCnt="3"/>
      <dgm:spPr/>
    </dgm:pt>
    <dgm:pt modelId="{ED9ACB2B-6271-481B-9C4D-F460198E1C88}" type="pres">
      <dgm:prSet presAssocID="{D835937B-59F5-48F9-BFDF-12CA4E88D317}" presName="imagNode" presStyleLbl="fgImgPlace1" presStyleIdx="2" presStyleCnt="3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EBFAD09-5F29-49E6-AE9D-EDFD24981A3A}" srcId="{A2124E5E-1C7F-4886-93FE-818E07D20ECD}" destId="{DAAD3271-9A39-4174-A4BF-22C1579D18DA}" srcOrd="0" destOrd="0" parTransId="{74B1AB98-D573-42BB-A5C8-1D1ADDD77E90}" sibTransId="{3C16AD01-3E3B-407D-BD08-997484DA05CE}"/>
    <dgm:cxn modelId="{096E870C-DFAB-437E-8071-CE611AD444B1}" type="presOf" srcId="{DAAD3271-9A39-4174-A4BF-22C1579D18DA}" destId="{A7821E07-8C29-45CE-A7DA-51475FFD4A41}" srcOrd="0" destOrd="0" presId="urn:microsoft.com/office/officeart/2005/8/layout/pList2"/>
    <dgm:cxn modelId="{DB641D1A-CADE-4955-9C02-D1B459B7B8A8}" type="presOf" srcId="{F023F053-290C-4DE0-A2F1-4D80F528E596}" destId="{1842DF75-8964-487B-849D-FB0B626FF3E5}" srcOrd="0" destOrd="0" presId="urn:microsoft.com/office/officeart/2005/8/layout/pList2"/>
    <dgm:cxn modelId="{1276E04B-912D-412D-A6ED-C75AD4D4EAFE}" srcId="{A2124E5E-1C7F-4886-93FE-818E07D20ECD}" destId="{5FDA52A9-D173-4BB0-AA0B-6B685E6A2AE3}" srcOrd="1" destOrd="0" parTransId="{47634F5C-DF22-40BF-9B46-D4981DB37D52}" sibTransId="{F023F053-290C-4DE0-A2F1-4D80F528E596}"/>
    <dgm:cxn modelId="{A866C582-86CE-4EE8-B7DE-C652FB84C6D5}" type="presOf" srcId="{5FDA52A9-D173-4BB0-AA0B-6B685E6A2AE3}" destId="{B6493AFA-A87C-4832-BD63-A6E0660AC7E2}" srcOrd="0" destOrd="0" presId="urn:microsoft.com/office/officeart/2005/8/layout/pList2"/>
    <dgm:cxn modelId="{60B0F383-53BB-4165-BD33-9F546A685DEE}" type="presOf" srcId="{A2124E5E-1C7F-4886-93FE-818E07D20ECD}" destId="{36E3ADD8-ED8F-4B8E-ACFE-003E154C9F2B}" srcOrd="0" destOrd="0" presId="urn:microsoft.com/office/officeart/2005/8/layout/pList2"/>
    <dgm:cxn modelId="{562C6C88-DFC2-4379-9269-E0F8240289B9}" type="presOf" srcId="{D835937B-59F5-48F9-BFDF-12CA4E88D317}" destId="{1790434E-F5A1-4731-9F18-345B214ED2EC}" srcOrd="0" destOrd="0" presId="urn:microsoft.com/office/officeart/2005/8/layout/pList2"/>
    <dgm:cxn modelId="{488C86AC-A58C-4BC1-A695-C35EC4A1689C}" srcId="{A2124E5E-1C7F-4886-93FE-818E07D20ECD}" destId="{D835937B-59F5-48F9-BFDF-12CA4E88D317}" srcOrd="2" destOrd="0" parTransId="{7C5AA858-FB03-41D6-B956-486131BC4285}" sibTransId="{EDBCED0B-46D2-48B2-B9AC-5E0B0BF64EC2}"/>
    <dgm:cxn modelId="{2E827FF5-BE38-4597-A926-0073F60C1B65}" type="presOf" srcId="{3C16AD01-3E3B-407D-BD08-997484DA05CE}" destId="{AA7ACC9D-6E54-4E21-A714-0BF868640704}" srcOrd="0" destOrd="0" presId="urn:microsoft.com/office/officeart/2005/8/layout/pList2"/>
    <dgm:cxn modelId="{3D94646A-78EC-4AA2-8136-E8FB1EF70BE5}" type="presParOf" srcId="{36E3ADD8-ED8F-4B8E-ACFE-003E154C9F2B}" destId="{D2F4F351-618E-4B76-95CD-E6A1734152AD}" srcOrd="0" destOrd="0" presId="urn:microsoft.com/office/officeart/2005/8/layout/pList2"/>
    <dgm:cxn modelId="{738D74E6-0C35-485F-A40C-24A74C620BDF}" type="presParOf" srcId="{36E3ADD8-ED8F-4B8E-ACFE-003E154C9F2B}" destId="{60DC2C70-904B-4FE0-A0DD-2B02389BD40E}" srcOrd="1" destOrd="0" presId="urn:microsoft.com/office/officeart/2005/8/layout/pList2"/>
    <dgm:cxn modelId="{50DDB32B-38B3-4223-9850-246A75E56C9A}" type="presParOf" srcId="{60DC2C70-904B-4FE0-A0DD-2B02389BD40E}" destId="{0A0F3AEC-B9FA-433F-ACE7-A693C2B59C24}" srcOrd="0" destOrd="0" presId="urn:microsoft.com/office/officeart/2005/8/layout/pList2"/>
    <dgm:cxn modelId="{C808D03F-346B-4680-8A0B-50350DB303C7}" type="presParOf" srcId="{0A0F3AEC-B9FA-433F-ACE7-A693C2B59C24}" destId="{A7821E07-8C29-45CE-A7DA-51475FFD4A41}" srcOrd="0" destOrd="0" presId="urn:microsoft.com/office/officeart/2005/8/layout/pList2"/>
    <dgm:cxn modelId="{A53B29E4-330C-4DB7-BEF7-FD5EEB47B726}" type="presParOf" srcId="{0A0F3AEC-B9FA-433F-ACE7-A693C2B59C24}" destId="{6079CF45-3133-4487-95F7-35A519392D5B}" srcOrd="1" destOrd="0" presId="urn:microsoft.com/office/officeart/2005/8/layout/pList2"/>
    <dgm:cxn modelId="{3C56A3B5-F6EB-4D5A-ABEB-2B668BEC5733}" type="presParOf" srcId="{0A0F3AEC-B9FA-433F-ACE7-A693C2B59C24}" destId="{DA703492-0FD9-435F-A0D2-FA8C35FFBD4F}" srcOrd="2" destOrd="0" presId="urn:microsoft.com/office/officeart/2005/8/layout/pList2"/>
    <dgm:cxn modelId="{14EED85E-7A8E-422E-AEFB-5606299012A1}" type="presParOf" srcId="{60DC2C70-904B-4FE0-A0DD-2B02389BD40E}" destId="{AA7ACC9D-6E54-4E21-A714-0BF868640704}" srcOrd="1" destOrd="0" presId="urn:microsoft.com/office/officeart/2005/8/layout/pList2"/>
    <dgm:cxn modelId="{E9CBB01C-2CB3-4BFE-BD33-2D1A67E24565}" type="presParOf" srcId="{60DC2C70-904B-4FE0-A0DD-2B02389BD40E}" destId="{5C83AE5B-1D92-4C1A-A526-9B3CF7FD5A66}" srcOrd="2" destOrd="0" presId="urn:microsoft.com/office/officeart/2005/8/layout/pList2"/>
    <dgm:cxn modelId="{0EA3FC45-689B-4947-AF7E-73BBC425DE10}" type="presParOf" srcId="{5C83AE5B-1D92-4C1A-A526-9B3CF7FD5A66}" destId="{B6493AFA-A87C-4832-BD63-A6E0660AC7E2}" srcOrd="0" destOrd="0" presId="urn:microsoft.com/office/officeart/2005/8/layout/pList2"/>
    <dgm:cxn modelId="{70A930D6-5B88-4169-8E32-5F299851CC9B}" type="presParOf" srcId="{5C83AE5B-1D92-4C1A-A526-9B3CF7FD5A66}" destId="{F2F91C6C-C1AD-4562-83C8-A23BD0090196}" srcOrd="1" destOrd="0" presId="urn:microsoft.com/office/officeart/2005/8/layout/pList2"/>
    <dgm:cxn modelId="{F6088DF2-3B6F-4AAA-8C68-22AE3C2F1163}" type="presParOf" srcId="{5C83AE5B-1D92-4C1A-A526-9B3CF7FD5A66}" destId="{6D36C699-56C6-4E89-B38A-40AE75E76620}" srcOrd="2" destOrd="0" presId="urn:microsoft.com/office/officeart/2005/8/layout/pList2"/>
    <dgm:cxn modelId="{E8A53D44-332E-4A0C-AADC-48158FD10B5D}" type="presParOf" srcId="{60DC2C70-904B-4FE0-A0DD-2B02389BD40E}" destId="{1842DF75-8964-487B-849D-FB0B626FF3E5}" srcOrd="3" destOrd="0" presId="urn:microsoft.com/office/officeart/2005/8/layout/pList2"/>
    <dgm:cxn modelId="{E74098F2-4D7F-464A-A309-A75D01784CEC}" type="presParOf" srcId="{60DC2C70-904B-4FE0-A0DD-2B02389BD40E}" destId="{2E0B56B6-2A2E-4BB0-910B-6B2BC75B117B}" srcOrd="4" destOrd="0" presId="urn:microsoft.com/office/officeart/2005/8/layout/pList2"/>
    <dgm:cxn modelId="{8C9DC552-AE8E-4904-AF5F-E8BB85EDC37A}" type="presParOf" srcId="{2E0B56B6-2A2E-4BB0-910B-6B2BC75B117B}" destId="{1790434E-F5A1-4731-9F18-345B214ED2EC}" srcOrd="0" destOrd="0" presId="urn:microsoft.com/office/officeart/2005/8/layout/pList2"/>
    <dgm:cxn modelId="{3C89EDF0-3827-402C-94A3-C65085B305D8}" type="presParOf" srcId="{2E0B56B6-2A2E-4BB0-910B-6B2BC75B117B}" destId="{B6BC950F-950B-4962-BDC2-E27981256C3A}" srcOrd="1" destOrd="0" presId="urn:microsoft.com/office/officeart/2005/8/layout/pList2"/>
    <dgm:cxn modelId="{F9353B58-DA92-4670-8809-98A63B564988}" type="presParOf" srcId="{2E0B56B6-2A2E-4BB0-910B-6B2BC75B117B}" destId="{ED9ACB2B-6271-481B-9C4D-F460198E1C8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6D0E3-6C62-4212-861E-F4A1695DB287}">
      <dsp:nvSpPr>
        <dsp:cNvPr id="0" name=""/>
        <dsp:cNvSpPr/>
      </dsp:nvSpPr>
      <dsp:spPr>
        <a:xfrm rot="5400000">
          <a:off x="2768970" y="-920308"/>
          <a:ext cx="975611" cy="3065201"/>
        </a:xfrm>
        <a:prstGeom prst="round2SameRect">
          <a:avLst/>
        </a:prstGeom>
        <a:solidFill>
          <a:srgbClr val="CDACE6"/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သိုးထီး</a:t>
          </a:r>
          <a:r>
            <a:rPr lang="nn-NO" sz="1800" b="1" kern="1200" dirty="0"/>
            <a:t>: </a:t>
          </a:r>
          <a:r>
            <a:rPr lang="my-MM" sz="1800" b="1" kern="1200" dirty="0"/>
            <a:t>မီဒိုနှင့်ပါရှား (</a:t>
          </a:r>
          <a:r>
            <a:rPr lang="en-US" sz="1800" b="1" kern="1200" dirty="0"/>
            <a:t>v. 20)</a:t>
          </a:r>
          <a:endParaRPr lang="es-ES" sz="1800" b="1" kern="1200" dirty="0"/>
        </a:p>
      </dsp:txBody>
      <dsp:txXfrm rot="-5400000">
        <a:off x="1724176" y="172111"/>
        <a:ext cx="3017576" cy="880361"/>
      </dsp:txXfrm>
    </dsp:sp>
    <dsp:sp modelId="{CCA2C47C-600E-47F6-98A8-CD8877146C8B}">
      <dsp:nvSpPr>
        <dsp:cNvPr id="0" name=""/>
        <dsp:cNvSpPr/>
      </dsp:nvSpPr>
      <dsp:spPr>
        <a:xfrm>
          <a:off x="0" y="2535"/>
          <a:ext cx="1724175" cy="1219514"/>
        </a:xfrm>
        <a:prstGeom prst="round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59532" y="62067"/>
        <a:ext cx="1605111" cy="1100450"/>
      </dsp:txXfrm>
    </dsp:sp>
    <dsp:sp modelId="{D18A69CA-9167-4400-A413-166EDC55BCC0}">
      <dsp:nvSpPr>
        <dsp:cNvPr id="0" name=""/>
        <dsp:cNvSpPr/>
      </dsp:nvSpPr>
      <dsp:spPr>
        <a:xfrm rot="5400000">
          <a:off x="2768970" y="360181"/>
          <a:ext cx="975611" cy="3065201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ဆိတ်ထီး: ဂရိ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21-22)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724176" y="1452601"/>
        <a:ext cx="3017576" cy="880361"/>
      </dsp:txXfrm>
    </dsp:sp>
    <dsp:sp modelId="{FACBD124-62DA-4513-A625-63199FCD0CAC}">
      <dsp:nvSpPr>
        <dsp:cNvPr id="0" name=""/>
        <dsp:cNvSpPr/>
      </dsp:nvSpPr>
      <dsp:spPr>
        <a:xfrm>
          <a:off x="0" y="1283025"/>
          <a:ext cx="1724175" cy="1219514"/>
        </a:xfrm>
        <a:prstGeom prst="round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59532" y="1342557"/>
        <a:ext cx="1605111" cy="1100450"/>
      </dsp:txXfrm>
    </dsp:sp>
    <dsp:sp modelId="{78707901-638D-47CF-85E0-F3AB2A58A162}">
      <dsp:nvSpPr>
        <dsp:cNvPr id="0" name=""/>
        <dsp:cNvSpPr/>
      </dsp:nvSpPr>
      <dsp:spPr>
        <a:xfrm rot="5400000">
          <a:off x="2663438" y="1640671"/>
          <a:ext cx="1186675" cy="3065201"/>
        </a:xfrm>
        <a:prstGeom prst="round2Same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ချိုငယ်- ဂရိပြီးနောက် (ဆိုလိုသည်မှာ ရောမမြို့)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23-25)</a:t>
          </a:r>
          <a:endParaRPr lang="es-ES" sz="1800" b="1" kern="1200" dirty="0"/>
        </a:p>
      </dsp:txBody>
      <dsp:txXfrm rot="-5400000">
        <a:off x="1724176" y="2637863"/>
        <a:ext cx="3007272" cy="1070817"/>
      </dsp:txXfrm>
    </dsp:sp>
    <dsp:sp modelId="{744A1F05-A27E-4A74-B052-6964B66D92CC}">
      <dsp:nvSpPr>
        <dsp:cNvPr id="0" name=""/>
        <dsp:cNvSpPr/>
      </dsp:nvSpPr>
      <dsp:spPr>
        <a:xfrm>
          <a:off x="0" y="2563515"/>
          <a:ext cx="1724175" cy="1219514"/>
        </a:xfrm>
        <a:prstGeom prst="round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59532" y="2623047"/>
        <a:ext cx="1605111" cy="1100450"/>
      </dsp:txXfrm>
    </dsp:sp>
    <dsp:sp modelId="{7B1350F0-6646-4ABF-BD10-5D177731CDF4}">
      <dsp:nvSpPr>
        <dsp:cNvPr id="0" name=""/>
        <dsp:cNvSpPr/>
      </dsp:nvSpPr>
      <dsp:spPr>
        <a:xfrm rot="5400000">
          <a:off x="2768970" y="2921161"/>
          <a:ext cx="975611" cy="3065201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rgbClr val="9900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ရက်ပေါင်း 2,300- မှန်ပါတယ်။</a:t>
          </a:r>
          <a:b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(v. 26)</a:t>
          </a:r>
          <a:endParaRPr lang="es-ES" sz="1800" b="1" kern="1200" dirty="0"/>
        </a:p>
      </dsp:txBody>
      <dsp:txXfrm rot="-5400000">
        <a:off x="1724176" y="4013581"/>
        <a:ext cx="3017576" cy="880361"/>
      </dsp:txXfrm>
    </dsp:sp>
    <dsp:sp modelId="{2220880F-E37B-4532-B10F-D255572AC41E}">
      <dsp:nvSpPr>
        <dsp:cNvPr id="0" name=""/>
        <dsp:cNvSpPr/>
      </dsp:nvSpPr>
      <dsp:spPr>
        <a:xfrm>
          <a:off x="0" y="3844005"/>
          <a:ext cx="1724175" cy="1219514"/>
        </a:xfrm>
        <a:prstGeom prst="round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59532" y="3903537"/>
        <a:ext cx="1605111" cy="1100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F351-618E-4B76-95CD-E6A1734152AD}">
      <dsp:nvSpPr>
        <dsp:cNvPr id="0" name=""/>
        <dsp:cNvSpPr/>
      </dsp:nvSpPr>
      <dsp:spPr>
        <a:xfrm>
          <a:off x="0" y="0"/>
          <a:ext cx="8755200" cy="18670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703492-0FD9-435F-A0D2-FA8C35FFBD4F}">
      <dsp:nvSpPr>
        <dsp:cNvPr id="0" name=""/>
        <dsp:cNvSpPr/>
      </dsp:nvSpPr>
      <dsp:spPr>
        <a:xfrm>
          <a:off x="422399" y="248942"/>
          <a:ext cx="2767885" cy="13691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1E07-8C29-45CE-A7DA-51475FFD4A41}">
      <dsp:nvSpPr>
        <dsp:cNvPr id="0" name=""/>
        <dsp:cNvSpPr/>
      </dsp:nvSpPr>
      <dsp:spPr>
        <a:xfrm rot="10800000">
          <a:off x="264210" y="1867065"/>
          <a:ext cx="3084264" cy="22819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 ၄၈ နှစ် (၇ ပတ်) အတွင်း ယေရုရှလင်မြို့ကို ပြန်လည်တည်ဆောက်ခဲ့ရသည်။ ဘီစီ ၄၅၇ ကတည်းက ဧဇရနှင့် နေဟမိခေတ်တွင် ဖြစ်ပျက်ခဲ့သည်။</a:t>
          </a:r>
          <a:endParaRPr lang="es-E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4388" y="1867065"/>
        <a:ext cx="2943908" cy="2211791"/>
      </dsp:txXfrm>
    </dsp:sp>
    <dsp:sp modelId="{6D36C699-56C6-4E89-B38A-40AE75E76620}">
      <dsp:nvSpPr>
        <dsp:cNvPr id="0" name=""/>
        <dsp:cNvSpPr/>
      </dsp:nvSpPr>
      <dsp:spPr>
        <a:xfrm>
          <a:off x="3781890" y="248942"/>
          <a:ext cx="2137842" cy="13691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93AFA-A87C-4832-BD63-A6E0660AC7E2}">
      <dsp:nvSpPr>
        <dsp:cNvPr id="0" name=""/>
        <dsp:cNvSpPr/>
      </dsp:nvSpPr>
      <dsp:spPr>
        <a:xfrm rot="10800000">
          <a:off x="3594925" y="1841576"/>
          <a:ext cx="2577104" cy="22819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၎င်းတို့သည်အောက်ပါ၄၃၄ နှစ်အတွင်းမေရှိယကိုလက်ခံရယူရန် ပြင်ဆင်သင့်သည်- အေဒီ ၂၇ ရက်အထိ ၆၂ ပတ်။( မ. ၉:၂၅ )</a:t>
          </a:r>
          <a:endParaRPr lang="es-E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65103" y="1841576"/>
        <a:ext cx="2436748" cy="2211791"/>
      </dsp:txXfrm>
    </dsp:sp>
    <dsp:sp modelId="{ED9ACB2B-6271-481B-9C4D-F460198E1C88}">
      <dsp:nvSpPr>
        <dsp:cNvPr id="0" name=""/>
        <dsp:cNvSpPr/>
      </dsp:nvSpPr>
      <dsp:spPr>
        <a:xfrm>
          <a:off x="6353147" y="248942"/>
          <a:ext cx="2137842" cy="13691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0434E-F5A1-4731-9F18-345B214ED2EC}">
      <dsp:nvSpPr>
        <dsp:cNvPr id="0" name=""/>
        <dsp:cNvSpPr/>
      </dsp:nvSpPr>
      <dsp:spPr>
        <a:xfrm rot="10800000">
          <a:off x="6353147" y="1867065"/>
          <a:ext cx="2137842" cy="22819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မေရှိယသေဆုံးပြီးနောက် ယေရုရှလင်မြို့နှင့် ဗိမာန်တော်ဖျက်ဆီးခံရမည်ဖြစ်သည်။
( မ. ၉:၂၆ )</a:t>
          </a:r>
          <a:endParaRPr lang="es-E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418893" y="1867065"/>
        <a:ext cx="2006350" cy="221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0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8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9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4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3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0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8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4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0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6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5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4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2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9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8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4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5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7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7C76-7DAA-44B8-A438-CDC8303279CE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F8ED-D02B-4D0E-994E-9096961F3F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5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FBA5-8D89-48EA-80FB-0088815C7872}" type="datetimeFigureOut">
              <a:rPr lang="es-ES" smtClean="0"/>
              <a:t>25/04/2023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A4C0-F0B1-46BF-BCF4-1167022A46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96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2048D2-37E1-1851-5F13-F1218933BFB7}"/>
              </a:ext>
            </a:extLst>
          </p:cNvPr>
          <p:cNvSpPr txBox="1"/>
          <p:nvPr/>
        </p:nvSpPr>
        <p:spPr>
          <a:xfrm>
            <a:off x="5237951" y="374260"/>
            <a:ext cx="5930792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ကိုယ်တော်၏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တရားစီရင်ခြင်းအချိန်နာရီ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71785-D83A-FAC9-83B7-BAC96FF38E8E}"/>
              </a:ext>
            </a:extLst>
          </p:cNvPr>
          <p:cNvSpPr txBox="1"/>
          <p:nvPr/>
        </p:nvSpPr>
        <p:spPr>
          <a:xfrm>
            <a:off x="7995832" y="6376220"/>
            <a:ext cx="387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srgbClr val="FFCC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6 for May 6, 2023</a:t>
            </a:r>
            <a:endParaRPr lang="es-ES" sz="2800" b="1" dirty="0">
              <a:solidFill>
                <a:srgbClr val="FFCC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67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FF9EBA11-BC31-9DF3-EEEC-1624A2667573}"/>
              </a:ext>
            </a:extLst>
          </p:cNvPr>
          <p:cNvSpPr/>
          <p:nvPr/>
        </p:nvSpPr>
        <p:spPr>
          <a:xfrm>
            <a:off x="189023" y="101839"/>
            <a:ext cx="1181395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တ္တ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ပတ်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06497F80-5FF1-E986-21C1-10F5A7142640}"/>
              </a:ext>
            </a:extLst>
          </p:cNvPr>
          <p:cNvSpPr/>
          <p:nvPr/>
        </p:nvSpPr>
        <p:spPr>
          <a:xfrm>
            <a:off x="189023" y="1881270"/>
            <a:ext cx="1351516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7 years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8DE0ABEF-32AC-4D7C-F24E-CE0C2D3A91F6}"/>
              </a:ext>
            </a:extLst>
          </p:cNvPr>
          <p:cNvSpPr/>
          <p:nvPr/>
        </p:nvSpPr>
        <p:spPr>
          <a:xfrm>
            <a:off x="1540540" y="1881270"/>
            <a:ext cx="3723757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434 years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64AF7D-376D-2B3A-0F6F-1211C41DD910}"/>
              </a:ext>
            </a:extLst>
          </p:cNvPr>
          <p:cNvSpPr txBox="1"/>
          <p:nvPr/>
        </p:nvSpPr>
        <p:spPr>
          <a:xfrm>
            <a:off x="66164" y="255230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457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D3FBA8-FB85-04CD-1E34-2B20283CA9E4}"/>
              </a:ext>
            </a:extLst>
          </p:cNvPr>
          <p:cNvSpPr txBox="1"/>
          <p:nvPr/>
        </p:nvSpPr>
        <p:spPr>
          <a:xfrm>
            <a:off x="1455479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408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E7D5A6-0E6D-C8CB-EF63-237650732BA4}"/>
              </a:ext>
            </a:extLst>
          </p:cNvPr>
          <p:cNvSpPr txBox="1"/>
          <p:nvPr/>
        </p:nvSpPr>
        <p:spPr>
          <a:xfrm>
            <a:off x="4990211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27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lecha: a la izquierda y derecha 15">
            <a:extLst>
              <a:ext uri="{FF2B5EF4-FFF2-40B4-BE49-F238E27FC236}">
                <a16:creationId xmlns:a16="http://schemas.microsoft.com/office/drawing/2014/main" id="{1389F692-A4D7-CF43-F0D0-E61F7B214160}"/>
              </a:ext>
            </a:extLst>
          </p:cNvPr>
          <p:cNvSpPr/>
          <p:nvPr/>
        </p:nvSpPr>
        <p:spPr>
          <a:xfrm>
            <a:off x="189023" y="1153530"/>
            <a:ext cx="8042941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တ္တ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ပတ်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128D1F2-D48D-C1D2-F296-ED3DB0A993A6}"/>
              </a:ext>
            </a:extLst>
          </p:cNvPr>
          <p:cNvSpPr txBox="1"/>
          <p:nvPr/>
        </p:nvSpPr>
        <p:spPr>
          <a:xfrm>
            <a:off x="66166" y="2972607"/>
            <a:ext cx="2759732" cy="381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defTabSz="609585"/>
            <a:endParaRPr lang="en-US" sz="2000" b="1" dirty="0">
              <a:solidFill>
                <a:prstClr val="black"/>
              </a:solidFill>
            </a:endParaRPr>
          </a:p>
          <a:p>
            <a:pPr defTabSz="609585"/>
            <a:r>
              <a:rPr lang="my-MM" sz="2000" b="1" dirty="0">
                <a:solidFill>
                  <a:prstClr val="black"/>
                </a:solidFill>
              </a:rPr>
              <a:t>အာတဇေရဇ်သည်ဂျေရုဆလင်အားနိုင်ငံရေးနှင့်တရားစီရင်ရေးဆိုင်ရာကိုယ်ပိုင်အုပ်ချုပ်ခွင့်အပြည့်အဝပေးခဲ့သည်။ဧဇရအားဥပဒေပြုသူအဖြစ်ခန့်အပ်ခဲ့သည်(ဧ။၇း၁၂၂၆)၊နေဟမိသည် ယေရုရှလင်မြို့ကို ပြန်လည်တည်ဆောက်ခဲ့သည် (နေ. ၂:၅)၊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8BAE0E-C233-8080-6D09-D7150CFAF215}"/>
              </a:ext>
            </a:extLst>
          </p:cNvPr>
          <p:cNvSpPr txBox="1"/>
          <p:nvPr/>
        </p:nvSpPr>
        <p:spPr>
          <a:xfrm>
            <a:off x="2882608" y="2972607"/>
            <a:ext cx="2003640" cy="3800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ဂျူးများသည် သူ၏ဗတ္တိဇံ၌ ဘိသိက်ခံမည့် မေရှိယမင်းသား(ယေရှု) ကြွလာခြင်းအတွက်စတင်ပြင်ဆင်ရတော့ 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2D5C5-D57D-75FF-7857-156B95A21A0F}"/>
              </a:ext>
            </a:extLst>
          </p:cNvPr>
          <p:cNvSpPr txBox="1"/>
          <p:nvPr/>
        </p:nvSpPr>
        <p:spPr>
          <a:xfrm>
            <a:off x="189023" y="756098"/>
            <a:ext cx="68192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ဤကာလသည်</a:t>
            </a:r>
            <a:r>
              <a:rPr lang="en-US" sz="2133" b="1" dirty="0" err="1">
                <a:solidFill>
                  <a:prstClr val="black"/>
                </a:solidFill>
                <a:latin typeface="Calibri" panose="020F0502020204030204"/>
              </a:rPr>
              <a:t>MediaPersia</a:t>
            </a:r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အင်ပါယာအတွင်းစတင်ခဲ့သည်(</a:t>
            </a: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Dn.8:20)</a:t>
            </a:r>
            <a:r>
              <a:rPr lang="es-ES" sz="1467" b="1" dirty="0"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8C1936-8E5D-26B1-7DB0-4AF35B45A7B0}"/>
              </a:ext>
            </a:extLst>
          </p:cNvPr>
          <p:cNvSpPr txBox="1"/>
          <p:nvPr/>
        </p:nvSpPr>
        <p:spPr>
          <a:xfrm>
            <a:off x="6923314" y="654798"/>
            <a:ext cx="526868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ဤကာလသည် အဆုံးအချိန်၌ ကုန်ဆုံးသည် (</a:t>
            </a: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Dn. 8:19)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Imagen que contiene persona, hombre, parado, mujer&#10;&#10;Descripción generada automáticamente">
            <a:extLst>
              <a:ext uri="{FF2B5EF4-FFF2-40B4-BE49-F238E27FC236}">
                <a16:creationId xmlns:a16="http://schemas.microsoft.com/office/drawing/2014/main" id="{BBA02B64-7EAC-3D1F-77AF-728195E7C3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247" y="1919577"/>
            <a:ext cx="1751016" cy="2335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ECC7B654-03F9-2B3E-104F-1B6822237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882" y="1919577"/>
            <a:ext cx="3652095" cy="486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906EFF5-79DE-29E0-815F-1A2D0F1CA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211" y="3552560"/>
            <a:ext cx="2776189" cy="3220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4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9F883D-009D-9832-06A7-E1C969F39E36}"/>
              </a:ext>
            </a:extLst>
          </p:cNvPr>
          <p:cNvSpPr txBox="1"/>
          <p:nvPr/>
        </p:nvSpPr>
        <p:spPr>
          <a:xfrm>
            <a:off x="1" y="7256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နောက်ဆုံးအပတ်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9666CD-152B-6FEE-0529-74224097EBE5}"/>
              </a:ext>
            </a:extLst>
          </p:cNvPr>
          <p:cNvSpPr txBox="1"/>
          <p:nvPr/>
        </p:nvSpPr>
        <p:spPr>
          <a:xfrm>
            <a:off x="173459" y="790748"/>
            <a:ext cx="11835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တစ်သိတင်းတွင်လူအများတို့နှင့်ပဋိညာဉ်ဖွဲ့ခြင်းရှိ၍၊ ထိုသိတင်းတစ်ဝက်တွင်ယဇ်ပူဇော်ခြင်းနှင့်ဆက်ကပ်ခြင်းကို ပပျောက်စေလိမ့်မည်။ </a:t>
            </a:r>
            <a:r>
              <a:rPr lang="es-ES" sz="20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9:27)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435F56-2C7C-FF33-6973-559C1B598FD1}"/>
              </a:ext>
            </a:extLst>
          </p:cNvPr>
          <p:cNvSpPr txBox="1"/>
          <p:nvPr/>
        </p:nvSpPr>
        <p:spPr>
          <a:xfrm>
            <a:off x="3367315" y="1881355"/>
            <a:ext cx="6304364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သခင်ယေရှုနှင့်တမန်တော်များသည်ဣသရေလလူမျိုးအားဘုရား၏ပဋိညာဉ်ကို၇နှစ်(အေဒီ ၂၇ မှ အေဒီ ၃၄)အထိနောက်ဆုံးအခွင့်အရေးပေးခဲ့သည်။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သထေဖန်(အေဒီ၃၄)ကိုအစ္စရေးကသတ်ခြင်းအား ဖြင့်မေရှိယကိုငြင်းပယ်ခဲ့တယ်။လူမျိုးတစ်မျိုးအနေနဲ့ပဋိညာဉ်ကိုငြင်းပယ်ခဲ့ကြတယ်။ထိုကာလ၏အလယ်တွင်၊ ယေရှုသည် နှစ်ခြင်းခံပြီး (၃ နှစ်ခွဲအကြာ) လက်ဝါးကပ်တိုင်မှာအသေခံခဲ့သည်။အသေခံခြင်းနှင့် ပဋိညာဉ်ကို အတည်ပြုခဲ့သည် (မဿဲ ၂၆း၂၈)၊ ဗိမာန်တော်၏ပူဇော်သက္ကာများသည်အဓိပ္ပါယ်မဲ့သွားသည် (မာ၊ ၁၅း၃၈)။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70103E07-D2FD-25B4-1C8B-4D2E019AB8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3460" y="1683251"/>
            <a:ext cx="3057200" cy="2352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ersona, gabinete, mujer, parado&#10;&#10;Descripción generada automáticamente">
            <a:extLst>
              <a:ext uri="{FF2B5EF4-FFF2-40B4-BE49-F238E27FC236}">
                <a16:creationId xmlns:a16="http://schemas.microsoft.com/office/drawing/2014/main" id="{B0550416-E576-E3D3-9FCC-FBE01AF12A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003" y="3523494"/>
            <a:ext cx="2346861" cy="3130125"/>
          </a:xfrm>
          <a:prstGeom prst="round2DiagRect">
            <a:avLst>
              <a:gd name="adj1" fmla="val 0"/>
              <a:gd name="adj2" fmla="val 15255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A96A2DE-E820-032B-0A4A-8E06AA22C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60" y="4128703"/>
            <a:ext cx="3057197" cy="252491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41A64508-4344-C903-7966-15671D5FD1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005" y="1660282"/>
            <a:ext cx="2346860" cy="176871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1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55F0EE-0541-94A0-4913-8EE7DBFF0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824" y="1248542"/>
            <a:ext cx="3648153" cy="1360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FF9EBA11-BC31-9DF3-EEEC-1624A2667573}"/>
              </a:ext>
            </a:extLst>
          </p:cNvPr>
          <p:cNvSpPr/>
          <p:nvPr/>
        </p:nvSpPr>
        <p:spPr>
          <a:xfrm>
            <a:off x="189025" y="85062"/>
            <a:ext cx="1181395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2,300 years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E7E430B4-4D26-8E46-E80D-5E80D546C145}"/>
              </a:ext>
            </a:extLst>
          </p:cNvPr>
          <p:cNvSpPr/>
          <p:nvPr/>
        </p:nvSpPr>
        <p:spPr>
          <a:xfrm>
            <a:off x="189023" y="1153530"/>
            <a:ext cx="8042941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70 weeks (490 years)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06497F80-5FF1-E986-21C1-10F5A7142640}"/>
              </a:ext>
            </a:extLst>
          </p:cNvPr>
          <p:cNvSpPr/>
          <p:nvPr/>
        </p:nvSpPr>
        <p:spPr>
          <a:xfrm>
            <a:off x="189023" y="1881270"/>
            <a:ext cx="1351516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133" b="1">
                <a:solidFill>
                  <a:prstClr val="white"/>
                </a:solidFill>
                <a:latin typeface="Calibri" panose="020F0502020204030204"/>
              </a:rPr>
              <a:t>7 years</a:t>
            </a:r>
            <a:endParaRPr lang="es-ES" sz="2133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8DE0ABEF-32AC-4D7C-F24E-CE0C2D3A91F6}"/>
              </a:ext>
            </a:extLst>
          </p:cNvPr>
          <p:cNvSpPr/>
          <p:nvPr/>
        </p:nvSpPr>
        <p:spPr>
          <a:xfrm>
            <a:off x="1540540" y="1881270"/>
            <a:ext cx="3723757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133" b="1">
                <a:solidFill>
                  <a:prstClr val="white"/>
                </a:solidFill>
                <a:latin typeface="Calibri" panose="020F0502020204030204"/>
              </a:rPr>
              <a:t>434 years</a:t>
            </a:r>
            <a:endParaRPr lang="es-ES" sz="2133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64AF7D-376D-2B3A-0F6F-1211C41DD910}"/>
              </a:ext>
            </a:extLst>
          </p:cNvPr>
          <p:cNvSpPr txBox="1"/>
          <p:nvPr/>
        </p:nvSpPr>
        <p:spPr>
          <a:xfrm>
            <a:off x="66164" y="255230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457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D3FBA8-FB85-04CD-1E34-2B20283CA9E4}"/>
              </a:ext>
            </a:extLst>
          </p:cNvPr>
          <p:cNvSpPr txBox="1"/>
          <p:nvPr/>
        </p:nvSpPr>
        <p:spPr>
          <a:xfrm>
            <a:off x="1455479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408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E7D5A6-0E6D-C8CB-EF63-237650732BA4}"/>
              </a:ext>
            </a:extLst>
          </p:cNvPr>
          <p:cNvSpPr txBox="1"/>
          <p:nvPr/>
        </p:nvSpPr>
        <p:spPr>
          <a:xfrm>
            <a:off x="4990211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27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011E5C-4E6B-4028-B2F9-275030143ABB}"/>
              </a:ext>
            </a:extLst>
          </p:cNvPr>
          <p:cNvSpPr txBox="1"/>
          <p:nvPr/>
        </p:nvSpPr>
        <p:spPr>
          <a:xfrm>
            <a:off x="66166" y="2972607"/>
            <a:ext cx="2759732" cy="381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my-MM" sz="2000" b="1" dirty="0">
                <a:solidFill>
                  <a:prstClr val="black"/>
                </a:solidFill>
              </a:rPr>
              <a:t>အာတဇေရဇ်သည်ဂျေရုဆလင်အားနိုင်ငံရေးနှင့်တရားစီရင်ရေးဆိုင်ရာကိုယ်ပိုင်အုပ်ချုပ်ခွင့်အပြည့်အဝပေးခဲ့သည်။ဧဇရအားဥပဒေပြုသူအဖြစ်ခန့်အပ်ခဲ့သည်(ဧ။၇း၁၂၂၆)၊နေဟမိသည် ယေရုရှလင်မြို့ကို ပြန်လည်တည်ဆောက်ခဲ့သည် (နေ. ၂:၅)၊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CD40DD-E3A7-5925-4A0E-19D2133BCDBA}"/>
              </a:ext>
            </a:extLst>
          </p:cNvPr>
          <p:cNvSpPr txBox="1"/>
          <p:nvPr/>
        </p:nvSpPr>
        <p:spPr>
          <a:xfrm>
            <a:off x="2882608" y="2972607"/>
            <a:ext cx="2003640" cy="3800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ဂျူးများသည် သူ၏ဗတ္တိဇံ၌ ဘိသိက်ခံမည့် မေရှိယမင်းသား(ယေရှု) ကြွလာခြင်းအတွက်စတင်ပြင်ဆင်ရတော့ 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lecha: a la izquierda y derecha 4">
            <a:extLst>
              <a:ext uri="{FF2B5EF4-FFF2-40B4-BE49-F238E27FC236}">
                <a16:creationId xmlns:a16="http://schemas.microsoft.com/office/drawing/2014/main" id="{12888AA7-A61C-7AAE-67E6-1E5F9348639E}"/>
              </a:ext>
            </a:extLst>
          </p:cNvPr>
          <p:cNvSpPr/>
          <p:nvPr/>
        </p:nvSpPr>
        <p:spPr>
          <a:xfrm>
            <a:off x="5264298" y="1881270"/>
            <a:ext cx="148383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133" b="1" dirty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s-ES" sz="2133" b="1">
                <a:solidFill>
                  <a:prstClr val="white"/>
                </a:solidFill>
                <a:latin typeface="Calibri" panose="020F0502020204030204"/>
              </a:rPr>
              <a:t>½ years</a:t>
            </a:r>
            <a:endParaRPr lang="es-ES" sz="2133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ADCF7A1A-2528-A793-ED0E-CBCCCBEE3A8A}"/>
              </a:ext>
            </a:extLst>
          </p:cNvPr>
          <p:cNvSpPr/>
          <p:nvPr/>
        </p:nvSpPr>
        <p:spPr>
          <a:xfrm>
            <a:off x="6748132" y="1881270"/>
            <a:ext cx="148383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133" b="1" dirty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s-ES" sz="2133" b="1">
                <a:solidFill>
                  <a:prstClr val="white"/>
                </a:solidFill>
                <a:latin typeface="Calibri" panose="020F0502020204030204"/>
              </a:rPr>
              <a:t>½ years</a:t>
            </a:r>
            <a:endParaRPr lang="es-ES" sz="2133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EA11B-57A4-B81C-916F-F350E2191C43}"/>
              </a:ext>
            </a:extLst>
          </p:cNvPr>
          <p:cNvSpPr txBox="1"/>
          <p:nvPr/>
        </p:nvSpPr>
        <p:spPr>
          <a:xfrm>
            <a:off x="6648893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31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59E325-01E4-21ED-E375-15A3EEAC2149}"/>
              </a:ext>
            </a:extLst>
          </p:cNvPr>
          <p:cNvSpPr txBox="1"/>
          <p:nvPr/>
        </p:nvSpPr>
        <p:spPr>
          <a:xfrm>
            <a:off x="7962603" y="260003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34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41F2BD-463A-69C7-A88C-533578686036}"/>
              </a:ext>
            </a:extLst>
          </p:cNvPr>
          <p:cNvSpPr txBox="1"/>
          <p:nvPr/>
        </p:nvSpPr>
        <p:spPr>
          <a:xfrm>
            <a:off x="4942959" y="2972607"/>
            <a:ext cx="2003640" cy="3816429"/>
          </a:xfrm>
          <a:prstGeom prst="rect">
            <a:avLst/>
          </a:prstGeom>
          <a:solidFill>
            <a:srgbClr val="FF939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my-MM" sz="2400" dirty="0">
                <a:solidFill>
                  <a:prstClr val="black"/>
                </a:solidFill>
              </a:rPr>
              <a:t>သခင်ယေရှု သည်သူ၏အသွေးတော်နှင့် ပဋိညာဉ်ကို အတည်ပြုခဲ့ပြီးယဇ်ပူဇော်ခြင်းစနစ် ဟောင်းကို ဖျက်သိမ်းခဲ့ သည်။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7A794F-CD85-3B3D-81C0-6BCC3B7BC2B6}"/>
              </a:ext>
            </a:extLst>
          </p:cNvPr>
          <p:cNvSpPr txBox="1"/>
          <p:nvPr/>
        </p:nvSpPr>
        <p:spPr>
          <a:xfrm>
            <a:off x="6993851" y="2956510"/>
            <a:ext cx="2003640" cy="3816429"/>
          </a:xfrm>
          <a:prstGeom prst="rect">
            <a:avLst/>
          </a:prstGeom>
          <a:solidFill>
            <a:srgbClr val="ECDFF5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en-US" sz="2400" dirty="0">
                <a:solidFill>
                  <a:prstClr val="black"/>
                </a:solidFill>
              </a:rPr>
              <a:t>Sanhedrin </a:t>
            </a:r>
            <a:r>
              <a:rPr lang="my-MM" sz="2400" dirty="0">
                <a:solidFill>
                  <a:prstClr val="black"/>
                </a:solidFill>
              </a:rPr>
              <a:t>က </a:t>
            </a:r>
            <a:r>
              <a:rPr lang="en-US" sz="2400" dirty="0">
                <a:solidFill>
                  <a:prstClr val="black"/>
                </a:solidFill>
              </a:rPr>
              <a:t>Stephen </a:t>
            </a:r>
            <a:r>
              <a:rPr lang="my-MM" sz="2400" dirty="0">
                <a:solidFill>
                  <a:prstClr val="black"/>
                </a:solidFill>
              </a:rPr>
              <a:t>ကို ကျောက်ခဲနဲ့ပစ်ဖို့အမိန့်ပေးတဲ့အခါအစ္စရေးကလူမျိုးတစ်မျိုးအနေနဲ့ ပဋိညာဉ်ကို ငြင်းပယ်ခဲ့ တယ်။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507E38-3C26-B937-4F00-A56A37E2E66C}"/>
              </a:ext>
            </a:extLst>
          </p:cNvPr>
          <p:cNvSpPr txBox="1"/>
          <p:nvPr/>
        </p:nvSpPr>
        <p:spPr>
          <a:xfrm>
            <a:off x="189024" y="756098"/>
            <a:ext cx="679539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ဤကာလသည်</a:t>
            </a:r>
            <a:r>
              <a:rPr lang="en-US" sz="2133" b="1" dirty="0" err="1">
                <a:solidFill>
                  <a:prstClr val="black"/>
                </a:solidFill>
                <a:latin typeface="Calibri" panose="020F0502020204030204"/>
              </a:rPr>
              <a:t>MediaPersia</a:t>
            </a:r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အင်ပါယာအတွင်းစတင်ခဲ့သည်(</a:t>
            </a: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Dn.8:20)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F315920-F1F7-9DB7-5282-2BA8CA28F11F}"/>
              </a:ext>
            </a:extLst>
          </p:cNvPr>
          <p:cNvSpPr txBox="1"/>
          <p:nvPr/>
        </p:nvSpPr>
        <p:spPr>
          <a:xfrm>
            <a:off x="7107275" y="756098"/>
            <a:ext cx="489570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my-MM" sz="2133" b="1" dirty="0">
                <a:solidFill>
                  <a:prstClr val="black"/>
                </a:solidFill>
                <a:latin typeface="Calibri" panose="020F0502020204030204"/>
              </a:rPr>
              <a:t>ဤကာလသည် အဆုံးအချိန်၌ ကုန်ဆုံးသည် (</a:t>
            </a:r>
            <a:r>
              <a:rPr lang="en-US" sz="2133" b="1" dirty="0">
                <a:solidFill>
                  <a:prstClr val="black"/>
                </a:solidFill>
                <a:latin typeface="Calibri" panose="020F0502020204030204"/>
              </a:rPr>
              <a:t>Dn. 8:19)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Imagen 23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BED18B81-6C8A-5C73-3FBC-45055504A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072" y="2775961"/>
            <a:ext cx="2812904" cy="4013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3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comida, pastel&#10;&#10;Descripción generada automáticamente">
            <a:extLst>
              <a:ext uri="{FF2B5EF4-FFF2-40B4-BE49-F238E27FC236}">
                <a16:creationId xmlns:a16="http://schemas.microsoft.com/office/drawing/2014/main" id="{5AA9BE83-888A-C956-5E86-FBBCCD5D1E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0697"/>
            <a:ext cx="12192000" cy="1589364"/>
          </a:xfrm>
          <a:prstGeom prst="rect">
            <a:avLst/>
          </a:prstGeom>
          <a:solidFill>
            <a:srgbClr val="C9B3DF">
              <a:alpha val="93000"/>
            </a:srgbClr>
          </a:solidFill>
          <a:ln>
            <a:solidFill>
              <a:srgbClr val="C9B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54187"/>
            <a:ext cx="12192000" cy="0"/>
          </a:xfrm>
          <a:prstGeom prst="line">
            <a:avLst/>
          </a:prstGeom>
          <a:ln w="41275">
            <a:solidFill>
              <a:srgbClr val="C9B3D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16569"/>
            <a:ext cx="12192000" cy="0"/>
          </a:xfrm>
          <a:prstGeom prst="line">
            <a:avLst/>
          </a:prstGeom>
          <a:ln w="41275">
            <a:solidFill>
              <a:srgbClr val="C9B3D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465C03F-99C5-DD3D-2AA2-18691E5546F7}"/>
              </a:ext>
            </a:extLst>
          </p:cNvPr>
          <p:cNvSpPr txBox="1"/>
          <p:nvPr/>
        </p:nvSpPr>
        <p:spPr>
          <a:xfrm>
            <a:off x="916086" y="3975141"/>
            <a:ext cx="1035982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>
              <a:spcBef>
                <a:spcPts val="1600"/>
              </a:spcBef>
            </a:pPr>
            <a:r>
              <a:rPr lang="my-MM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တရားစီရင်ချိန်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23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549021-1273-63F3-D614-002C8EA83FA1}"/>
              </a:ext>
            </a:extLst>
          </p:cNvPr>
          <p:cNvSpPr txBox="1"/>
          <p:nvPr/>
        </p:nvSpPr>
        <p:spPr>
          <a:xfrm>
            <a:off x="0" y="120604"/>
            <a:ext cx="12192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336600">
                    <a:lumMod val="20000"/>
                    <a:lumOff val="80000"/>
                  </a:srgbClr>
                </a:solidFill>
                <a:effectLst>
                  <a:glow rad="63500">
                    <a:srgbClr val="CC99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336600">
                    <a:lumMod val="20000"/>
                    <a:lumOff val="80000"/>
                  </a:srgbClr>
                </a:solidFill>
                <a:effectLst>
                  <a:glow rad="63500">
                    <a:srgbClr val="CC99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ဘုရားသခင်ကိုကြောက်ရွံ့၍ ချီးမွမ်းကြလော့။ တရားစီရင်တော်မူသောအချိန်ရောက်လာပြီ။</a:t>
            </a:r>
            <a:r>
              <a:rPr lang="es-ES" sz="1600" b="1" dirty="0">
                <a:solidFill>
                  <a:srgbClr val="336600">
                    <a:lumMod val="20000"/>
                    <a:lumOff val="80000"/>
                  </a:srgbClr>
                </a:solidFill>
                <a:effectLst>
                  <a:glow rad="63500">
                    <a:srgbClr val="CC99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336600">
                    <a:lumMod val="20000"/>
                    <a:lumOff val="80000"/>
                  </a:srgbClr>
                </a:solidFill>
                <a:effectLst>
                  <a:glow rad="63500">
                    <a:srgbClr val="CC99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336600">
                    <a:lumMod val="20000"/>
                    <a:lumOff val="80000"/>
                  </a:srgbClr>
                </a:solidFill>
                <a:effectLst>
                  <a:glow rad="63500">
                    <a:srgbClr val="CC99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14:7)</a:t>
            </a:r>
            <a:endParaRPr lang="es-ES" sz="2133" b="1" dirty="0">
              <a:solidFill>
                <a:srgbClr val="336600">
                  <a:lumMod val="20000"/>
                  <a:lumOff val="80000"/>
                </a:srgbClr>
              </a:solidFill>
              <a:effectLst>
                <a:glow rad="63500">
                  <a:srgbClr val="CC99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D9A8E-11CE-83A3-F8AF-04E7655EEACA}"/>
              </a:ext>
            </a:extLst>
          </p:cNvPr>
          <p:cNvSpPr txBox="1"/>
          <p:nvPr/>
        </p:nvSpPr>
        <p:spPr>
          <a:xfrm>
            <a:off x="3321600" y="881979"/>
            <a:ext cx="8731816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ဂါဗြေလသည်သူ၏ရှင်းပြချက်ကိုဒံယေလ၉(</a:t>
            </a:r>
            <a:r>
              <a:rPr lang="en-US" sz="2400" b="1" dirty="0">
                <a:solidFill>
                  <a:prstClr val="black"/>
                </a:solidFill>
              </a:rPr>
              <a:t>Dn.9:21)</a:t>
            </a:r>
            <a:r>
              <a:rPr lang="my-MM" sz="2400" b="1" dirty="0">
                <a:solidFill>
                  <a:prstClr val="black"/>
                </a:solidFill>
              </a:rPr>
              <a:t>တွင်အဆုံးသတ်ခဲ့သည်။သို့သော်၊ဒံယေလ၉သည်အနှစ်၂၃၀၀၏ပထမနှစ်၄၉၀ကိုသာ အကျုံးဝင်သည်။အခြားနှစ်ပေါင်း 1,810 အတွင်းဘာတွေဖြစ်ခဲ့လဲ။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“ဦးချိုငယ်” (</a:t>
            </a:r>
            <a:r>
              <a:rPr lang="en-US" sz="2400" b="1" dirty="0">
                <a:solidFill>
                  <a:prstClr val="black"/>
                </a:solidFill>
              </a:rPr>
              <a:t>Pagan and Papal Rome) </a:t>
            </a:r>
            <a:r>
              <a:rPr lang="my-MM" sz="2400" b="1" dirty="0">
                <a:solidFill>
                  <a:prstClr val="black"/>
                </a:solidFill>
              </a:rPr>
              <a:t>သည် ဘုရားသခင့်လူမျိုးကို ဖျက်ဆီးပြီး ယေရှု၏ယဇ်ပူဇော်ခြင်းကို မှားယွင်းသောဝတ်ပြုရေးဖြင့် အစားထိုးရန်ကြိုးစားသည်။ကျွန်ုပ်တို့အတွက်ယေရှုဆုတောင်းပေးနေသည့်ကောင်းကင်ဘုံဗိမာန်တော်၏အခြေခံအုတ်မြစ်များကိုတိုက်ခိုက်ခြင်းဖြစ်သည်(ဟေဗြဲ၇:၂၅၊၉း၂၄)။၎င်းသည်ဘုရားသခင်၏မှားယွင်းသောရုပ်တုများနှင့်သူ၏တရားမျှတမှုကိုသင်ကြားပေ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EECA88-B00C-3C06-1701-23069634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4" y="747332"/>
            <a:ext cx="3058307" cy="200811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459F1A-BAFD-C747-345C-9CAEB83AE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5" y="2911569"/>
            <a:ext cx="3065343" cy="3697271"/>
          </a:xfrm>
          <a:prstGeom prst="rect">
            <a:avLst/>
          </a:prstGeom>
          <a:ln w="38100" cap="sq">
            <a:solidFill>
              <a:srgbClr val="F4A99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interior, persona, hombre, viendo&#10;&#10;Descripción generada automáticamente">
            <a:extLst>
              <a:ext uri="{FF2B5EF4-FFF2-40B4-BE49-F238E27FC236}">
                <a16:creationId xmlns:a16="http://schemas.microsoft.com/office/drawing/2014/main" id="{60FF7A25-2087-B517-B5B4-440DCDF93B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573" y="4363268"/>
            <a:ext cx="3997249" cy="2263768"/>
          </a:xfrm>
          <a:prstGeom prst="rect">
            <a:avLst/>
          </a:prstGeom>
          <a:ln w="5715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455DB13-E58E-83DC-BF62-ADE1D3CDBFEE}"/>
              </a:ext>
            </a:extLst>
          </p:cNvPr>
          <p:cNvSpPr txBox="1"/>
          <p:nvPr/>
        </p:nvSpPr>
        <p:spPr>
          <a:xfrm>
            <a:off x="3352579" y="4452527"/>
            <a:ext cx="45984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သန့်ရှင်းရာဌာန၏သန့်စင်ခြင်းကို1844ခုနှစ်တွင်စတင်ခဲ့သည်။ဘုရားသခင်သည် သက်သေခံပြီးသူ၏လူများကိုတရားစီရင်ခြင်းနှင့်ရွေးနုတ်ခြင်းခံရသည်။ ကျွန်ုပ်တို့ ဘာလုပ်သင့်သနည်း။ နောင်တရပြီး ဧဝံဂေလိတရားကို ဟောပါ (</a:t>
            </a:r>
            <a:r>
              <a:rPr lang="en-US" sz="2200" b="1" dirty="0">
                <a:solidFill>
                  <a:prstClr val="black"/>
                </a:solidFill>
              </a:rPr>
              <a:t>Lv. 16:29; Rev. 14:7)</a:t>
            </a:r>
            <a:r>
              <a:rPr lang="my-MM" sz="2200" b="1" dirty="0">
                <a:solidFill>
                  <a:prstClr val="black"/>
                </a:solidFill>
              </a:rPr>
              <a:t>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2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FF9EBA11-BC31-9DF3-EEEC-1624A2667573}"/>
              </a:ext>
            </a:extLst>
          </p:cNvPr>
          <p:cNvSpPr/>
          <p:nvPr/>
        </p:nvSpPr>
        <p:spPr>
          <a:xfrm>
            <a:off x="189025" y="85062"/>
            <a:ext cx="1181395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2,300 years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E7E430B4-4D26-8E46-E80D-5E80D546C145}"/>
              </a:ext>
            </a:extLst>
          </p:cNvPr>
          <p:cNvSpPr/>
          <p:nvPr/>
        </p:nvSpPr>
        <p:spPr>
          <a:xfrm>
            <a:off x="189023" y="1153530"/>
            <a:ext cx="8042941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70 weeks (490 years)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06497F80-5FF1-E986-21C1-10F5A7142640}"/>
              </a:ext>
            </a:extLst>
          </p:cNvPr>
          <p:cNvSpPr/>
          <p:nvPr/>
        </p:nvSpPr>
        <p:spPr>
          <a:xfrm>
            <a:off x="189023" y="1881270"/>
            <a:ext cx="1351516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267" b="1">
                <a:solidFill>
                  <a:prstClr val="white"/>
                </a:solidFill>
                <a:latin typeface="Calibri" panose="020F0502020204030204"/>
              </a:rPr>
              <a:t>7 years</a:t>
            </a:r>
            <a:endParaRPr lang="es-ES" sz="22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8DE0ABEF-32AC-4D7C-F24E-CE0C2D3A91F6}"/>
              </a:ext>
            </a:extLst>
          </p:cNvPr>
          <p:cNvSpPr/>
          <p:nvPr/>
        </p:nvSpPr>
        <p:spPr>
          <a:xfrm>
            <a:off x="1540540" y="1881270"/>
            <a:ext cx="3723757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267" b="1">
                <a:solidFill>
                  <a:prstClr val="white"/>
                </a:solidFill>
                <a:latin typeface="Calibri" panose="020F0502020204030204"/>
              </a:rPr>
              <a:t>434 years</a:t>
            </a:r>
            <a:endParaRPr lang="es-ES" sz="22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64AF7D-376D-2B3A-0F6F-1211C41DD910}"/>
              </a:ext>
            </a:extLst>
          </p:cNvPr>
          <p:cNvSpPr txBox="1"/>
          <p:nvPr/>
        </p:nvSpPr>
        <p:spPr>
          <a:xfrm>
            <a:off x="66164" y="255230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457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D3FBA8-FB85-04CD-1E34-2B20283CA9E4}"/>
              </a:ext>
            </a:extLst>
          </p:cNvPr>
          <p:cNvSpPr txBox="1"/>
          <p:nvPr/>
        </p:nvSpPr>
        <p:spPr>
          <a:xfrm>
            <a:off x="1455479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408 BC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E7D5A6-0E6D-C8CB-EF63-237650732BA4}"/>
              </a:ext>
            </a:extLst>
          </p:cNvPr>
          <p:cNvSpPr txBox="1"/>
          <p:nvPr/>
        </p:nvSpPr>
        <p:spPr>
          <a:xfrm>
            <a:off x="4990211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27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011E5C-4E6B-4028-B2F9-275030143ABB}"/>
              </a:ext>
            </a:extLst>
          </p:cNvPr>
          <p:cNvSpPr txBox="1"/>
          <p:nvPr/>
        </p:nvSpPr>
        <p:spPr>
          <a:xfrm>
            <a:off x="66166" y="2972607"/>
            <a:ext cx="2759732" cy="381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my-MM" sz="2000" b="1" dirty="0">
                <a:solidFill>
                  <a:prstClr val="black"/>
                </a:solidFill>
              </a:rPr>
              <a:t>အာတဇေရဇ်သည်ဂျေရုဆလင်အားနိုင်ငံရေးနှင့်တရားစီရင်ရေးဆိုင်ရာကိုယ်ပိုင်အုပ်ချုပ်ခွင့်အပြည့်အဝပေးခဲ့သည်။ဧဇရအားဥပဒေပြုသူအဖြစ်ခန့်အပ်ခဲ့သည်(ဧ။၇း၁၂၂၆)၊နေဟမိသည် ယေရုရှလင်မြို့ကို ပြန်လည်တည်ဆောက်ခဲ့သည် (နေ. ၂:၅)၊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CD40DD-E3A7-5925-4A0E-19D2133BCDBA}"/>
              </a:ext>
            </a:extLst>
          </p:cNvPr>
          <p:cNvSpPr txBox="1"/>
          <p:nvPr/>
        </p:nvSpPr>
        <p:spPr>
          <a:xfrm>
            <a:off x="2882608" y="2972607"/>
            <a:ext cx="2003640" cy="3800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defTabSz="609585"/>
            <a:r>
              <a:rPr lang="my-MM" sz="2400" b="1" dirty="0">
                <a:solidFill>
                  <a:prstClr val="black"/>
                </a:solidFill>
              </a:rPr>
              <a:t>ဂျူးများသည် သူ၏ဗတ္တိဇံ၌ ဘိသိက်ခံမည့် မေရှိယမင်းသား(ယေရှု) ကြွလာခြင်းအတွက်စတင်ပြင်ဆင်ရတော့ 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lecha: a la izquierda y derecha 4">
            <a:extLst>
              <a:ext uri="{FF2B5EF4-FFF2-40B4-BE49-F238E27FC236}">
                <a16:creationId xmlns:a16="http://schemas.microsoft.com/office/drawing/2014/main" id="{12888AA7-A61C-7AAE-67E6-1E5F9348639E}"/>
              </a:ext>
            </a:extLst>
          </p:cNvPr>
          <p:cNvSpPr/>
          <p:nvPr/>
        </p:nvSpPr>
        <p:spPr>
          <a:xfrm>
            <a:off x="5264298" y="1881270"/>
            <a:ext cx="148383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267" b="1" dirty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s-ES" sz="2267" b="1">
                <a:solidFill>
                  <a:prstClr val="white"/>
                </a:solidFill>
                <a:latin typeface="Calibri" panose="020F0502020204030204"/>
              </a:rPr>
              <a:t>½ years</a:t>
            </a:r>
            <a:endParaRPr lang="es-ES" sz="22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ADCF7A1A-2528-A793-ED0E-CBCCCBEE3A8A}"/>
              </a:ext>
            </a:extLst>
          </p:cNvPr>
          <p:cNvSpPr/>
          <p:nvPr/>
        </p:nvSpPr>
        <p:spPr>
          <a:xfrm>
            <a:off x="6748132" y="1881270"/>
            <a:ext cx="148383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267" b="1" dirty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s-ES" sz="2267" b="1">
                <a:solidFill>
                  <a:prstClr val="white"/>
                </a:solidFill>
                <a:latin typeface="Calibri" panose="020F0502020204030204"/>
              </a:rPr>
              <a:t>½ years</a:t>
            </a:r>
            <a:endParaRPr lang="es-ES" sz="226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EA11B-57A4-B81C-916F-F350E2191C43}"/>
              </a:ext>
            </a:extLst>
          </p:cNvPr>
          <p:cNvSpPr txBox="1"/>
          <p:nvPr/>
        </p:nvSpPr>
        <p:spPr>
          <a:xfrm>
            <a:off x="6648893" y="260477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31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59E325-01E4-21ED-E375-15A3EEAC2149}"/>
              </a:ext>
            </a:extLst>
          </p:cNvPr>
          <p:cNvSpPr txBox="1"/>
          <p:nvPr/>
        </p:nvSpPr>
        <p:spPr>
          <a:xfrm>
            <a:off x="7962603" y="2600035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34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41F2BD-463A-69C7-A88C-533578686036}"/>
              </a:ext>
            </a:extLst>
          </p:cNvPr>
          <p:cNvSpPr txBox="1"/>
          <p:nvPr/>
        </p:nvSpPr>
        <p:spPr>
          <a:xfrm>
            <a:off x="4942959" y="2972607"/>
            <a:ext cx="2003640" cy="3816429"/>
          </a:xfrm>
          <a:prstGeom prst="rect">
            <a:avLst/>
          </a:prstGeom>
          <a:solidFill>
            <a:srgbClr val="FF939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my-MM" sz="2400" dirty="0">
                <a:solidFill>
                  <a:prstClr val="black"/>
                </a:solidFill>
              </a:rPr>
              <a:t>သခင်ယေရှု သည်သူ၏အသွေးတော်နှင့် ပဋိညာဉ်ကို အတည်ပြုခဲ့ပြီးယဇ်ပူဇော်ခြင်းစနစ် ဟောင်းကို ဖျက်သိမ်းခဲ့ သည်။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7A794F-CD85-3B3D-81C0-6BCC3B7BC2B6}"/>
              </a:ext>
            </a:extLst>
          </p:cNvPr>
          <p:cNvSpPr txBox="1"/>
          <p:nvPr/>
        </p:nvSpPr>
        <p:spPr>
          <a:xfrm>
            <a:off x="6993851" y="2956510"/>
            <a:ext cx="2003640" cy="3816429"/>
          </a:xfrm>
          <a:prstGeom prst="rect">
            <a:avLst/>
          </a:prstGeom>
          <a:solidFill>
            <a:srgbClr val="ECDFF5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en-US" sz="2400" dirty="0">
                <a:solidFill>
                  <a:prstClr val="black"/>
                </a:solidFill>
              </a:rPr>
              <a:t>Sanhedrin </a:t>
            </a:r>
            <a:r>
              <a:rPr lang="my-MM" sz="2400" dirty="0">
                <a:solidFill>
                  <a:prstClr val="black"/>
                </a:solidFill>
              </a:rPr>
              <a:t>က </a:t>
            </a:r>
            <a:r>
              <a:rPr lang="en-US" sz="2400" dirty="0">
                <a:solidFill>
                  <a:prstClr val="black"/>
                </a:solidFill>
              </a:rPr>
              <a:t>Stephen </a:t>
            </a:r>
            <a:r>
              <a:rPr lang="my-MM" sz="2400" dirty="0">
                <a:solidFill>
                  <a:prstClr val="black"/>
                </a:solidFill>
              </a:rPr>
              <a:t>ကို ကျောက်ခဲနဲ့ပစ်ဖို့အမိန့်ပေးတဲ့အခါအစ္စရေးကလူမျိုးတစ်မျိုးအနေနဲ့ ပဋိညာဉ်ကို ငြင်းပယ်ခဲ့ တယ်။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lecha: a la izquierda y derecha 18">
            <a:extLst>
              <a:ext uri="{FF2B5EF4-FFF2-40B4-BE49-F238E27FC236}">
                <a16:creationId xmlns:a16="http://schemas.microsoft.com/office/drawing/2014/main" id="{844AD525-50F0-8EB9-7273-961C00EA69B9}"/>
              </a:ext>
            </a:extLst>
          </p:cNvPr>
          <p:cNvSpPr/>
          <p:nvPr/>
        </p:nvSpPr>
        <p:spPr>
          <a:xfrm>
            <a:off x="8231965" y="1527350"/>
            <a:ext cx="3771011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ES" sz="2400" b="1">
                <a:solidFill>
                  <a:prstClr val="white"/>
                </a:solidFill>
                <a:latin typeface="Calibri" panose="020F0502020204030204"/>
              </a:rPr>
              <a:t>1,810 years</a:t>
            </a:r>
            <a:endParaRPr lang="es-E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C17B3A-2B9C-965E-2214-E879AAC18162}"/>
              </a:ext>
            </a:extLst>
          </p:cNvPr>
          <p:cNvSpPr txBox="1"/>
          <p:nvPr/>
        </p:nvSpPr>
        <p:spPr>
          <a:xfrm>
            <a:off x="10812129" y="2609010"/>
            <a:ext cx="12664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s-ES" sz="1867" b="1">
                <a:solidFill>
                  <a:prstClr val="black"/>
                </a:solidFill>
                <a:latin typeface="Calibri" panose="020F0502020204030204"/>
              </a:rPr>
              <a:t>1844 AD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27BCB-0F05-F74C-990A-57B9EFD20A0D}"/>
              </a:ext>
            </a:extLst>
          </p:cNvPr>
          <p:cNvSpPr txBox="1"/>
          <p:nvPr/>
        </p:nvSpPr>
        <p:spPr>
          <a:xfrm>
            <a:off x="9044742" y="2956510"/>
            <a:ext cx="2958233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 defTabSz="609585"/>
            <a:r>
              <a:rPr lang="my-MM" sz="2000" dirty="0">
                <a:solidFill>
                  <a:prstClr val="black"/>
                </a:solidFill>
              </a:rPr>
              <a:t>ဤနောက်ဆုံးကာလကို “တပါးအမျိုးသားတို့၏အ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my-MM" sz="2000" dirty="0">
                <a:solidFill>
                  <a:prstClr val="black"/>
                </a:solidFill>
              </a:rPr>
              <a:t>ချိန်”ဟုခေါ်ဆိုနိုင်သည်။နှစ်ပေါင်း 2300 ပြီးနောက်စုံစမ်းစစ်ဆေးရေးစီရင်ချက်စတင်သည်။စကြဝဠာရှိလူတိုင်းသည်ကျွန်ုပ်တို့ကိုရွေးနှုတ်တော်မူသည်နှင့်အမျှ ဘုရားသခင်၏ တရားမျှတမှုကို တွေ့မြင်နိုင်သည်။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3612E9B-C21D-D760-9189-0082C9E069C9}"/>
              </a:ext>
            </a:extLst>
          </p:cNvPr>
          <p:cNvSpPr txBox="1"/>
          <p:nvPr/>
        </p:nvSpPr>
        <p:spPr>
          <a:xfrm>
            <a:off x="189024" y="756098"/>
            <a:ext cx="691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000" b="1" dirty="0">
                <a:solidFill>
                  <a:prstClr val="black"/>
                </a:solidFill>
                <a:latin typeface="Calibri" panose="020F0502020204030204"/>
              </a:rPr>
              <a:t>ဤကာလသည်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MediaPersia</a:t>
            </a:r>
            <a:r>
              <a:rPr lang="my-MM" sz="2000" b="1" dirty="0">
                <a:solidFill>
                  <a:prstClr val="black"/>
                </a:solidFill>
                <a:latin typeface="Calibri" panose="020F0502020204030204"/>
              </a:rPr>
              <a:t>အင်ပါယာအတွင်းစတင်ခဲ့သည်(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Dn.8:20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24C3C8E-9538-AD3B-AF4A-F04876294870}"/>
              </a:ext>
            </a:extLst>
          </p:cNvPr>
          <p:cNvSpPr txBox="1"/>
          <p:nvPr/>
        </p:nvSpPr>
        <p:spPr>
          <a:xfrm>
            <a:off x="6946599" y="756098"/>
            <a:ext cx="524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000" b="1" dirty="0">
                <a:solidFill>
                  <a:prstClr val="black"/>
                </a:solidFill>
                <a:latin typeface="Calibri" panose="020F0502020204030204"/>
              </a:rPr>
              <a:t>ဤကာလသည်အဆုံးအချိန်၌ကုန်ဆုံးသည်(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Dn.8:19)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2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304B78-DE4B-1159-5AB7-6A67333B4113}"/>
              </a:ext>
            </a:extLst>
          </p:cNvPr>
          <p:cNvSpPr txBox="1"/>
          <p:nvPr/>
        </p:nvSpPr>
        <p:spPr>
          <a:xfrm>
            <a:off x="1385658" y="818349"/>
            <a:ext cx="9619200" cy="5221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3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အပြစ်ဖြေခြင်း၏နိဂုံးချုပ်ခြင်းလုပ်ငန်းနှင့်ဆက်နွှယ်နေသောမြင်ကွင်းများဖြစ်သည်။ထိုအခိုက်အတန့်တွင်ပါဝင်သောအကျိုးစီးပွားများဖြစ်သည်။စီရင်ချက်သည်ယခုအထက်ဌာနတော်၌စီရင်ခြင်းခံရပြီး […]အသက်စာစောင်တွင် ၎င်းတို့၏အမည်များကိုဆက်လက်ထားရှိလိုသူအားလုံးသည်ယခုတွင်၊၎င်းတို့၏စမ်းသပ်စစ်ဆေးခြင်း၏ကျန်ရက်အနည်းငယ်အတွင်း၊ အပြစ်အတွက် ဝမ်းနည်းပူဆွေးမှုနှင့် စစ်မှန်သောနောင်တရခြင်းဖြင့် ဘုရားသခင်ရှေ့တော်၌ ၎င်းတို့၏စိတ်ဝိညာဉ်က</a:t>
            </a:r>
            <a:r>
              <a:rPr lang="my-MM" sz="3333" b="1">
                <a:solidFill>
                  <a:prstClr val="black"/>
                </a:solidFill>
                <a:latin typeface="Constantia" panose="02030602050306030303" pitchFamily="18" charset="0"/>
              </a:rPr>
              <a:t>ို ဆုံးမသင</a:t>
            </a:r>
            <a:r>
              <a:rPr lang="my-MM" sz="3333" b="1" dirty="0">
                <a:solidFill>
                  <a:prstClr val="black"/>
                </a:solidFill>
                <a:latin typeface="Constantia" panose="02030602050306030303" pitchFamily="18" charset="0"/>
              </a:rPr>
              <a:t>့်သည်။ စိတ်နှလုံးကို နက်နဲ၍ သစ္စာရှိစွာ ရှာဖွေခြင်းရှိရမည်။”</a:t>
            </a:r>
            <a:endParaRPr lang="es-ES" sz="33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369AA6-C1DA-372D-E904-DFC4E05B07E2}"/>
              </a:ext>
            </a:extLst>
          </p:cNvPr>
          <p:cNvSpPr txBox="1"/>
          <p:nvPr/>
        </p:nvSpPr>
        <p:spPr>
          <a:xfrm>
            <a:off x="5495310" y="6067201"/>
            <a:ext cx="528074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(Sons and Daughters of God, December 14)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90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95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reloj de arena, objeto, interior, tabla&#10;&#10;Descripción generada automáticamente">
            <a:extLst>
              <a:ext uri="{FF2B5EF4-FFF2-40B4-BE49-F238E27FC236}">
                <a16:creationId xmlns:a16="http://schemas.microsoft.com/office/drawing/2014/main" id="{0931FDB2-0BF8-7E1F-7A88-6D4D1DCD46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9669616" cy="6857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20" y="0"/>
            <a:ext cx="7066977" cy="6858000"/>
          </a:xfrm>
          <a:prstGeom prst="rect">
            <a:avLst/>
          </a:prstGeom>
          <a:gradFill>
            <a:gsLst>
              <a:gs pos="48000">
                <a:schemeClr val="accent5">
                  <a:lumMod val="20000"/>
                  <a:lumOff val="80000"/>
                </a:schemeClr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210DAC-D5CB-A8C9-8AB0-CE948B5A225E}"/>
              </a:ext>
            </a:extLst>
          </p:cNvPr>
          <p:cNvSpPr txBox="1"/>
          <p:nvPr/>
        </p:nvSpPr>
        <p:spPr>
          <a:xfrm>
            <a:off x="7487948" y="609600"/>
            <a:ext cx="4366436" cy="59404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ထိုမှတစ်ပါး၊ငါတို့ကိုကယ်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တင်သောကျေးဇူးတော်သည် ငါတို့ယုံကြည်သောနေ့ရက်၌နီးသည်ထက်ယခုသာ၍နီးသောကြောင့်လည်းကောင်း၊ညအ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ချိန်ကုန်လု၍နေ့အချိန်ရောက်လုသောကြောင့်လည်းကောင်း၊’’ (ရောမ၊ ၁၃း၁၁၊၁၂)။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609585">
              <a:lnSpc>
                <a:spcPct val="150000"/>
              </a:lnSpc>
              <a:defRPr/>
            </a:pPr>
            <a:endParaRPr lang="es-ES" sz="2800" b="1" dirty="0">
              <a:solidFill>
                <a:srgbClr val="80451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1276E9-7EE0-3D6B-4049-FDB07EC915DB}"/>
              </a:ext>
            </a:extLst>
          </p:cNvPr>
          <p:cNvSpPr txBox="1"/>
          <p:nvPr/>
        </p:nvSpPr>
        <p:spPr>
          <a:xfrm>
            <a:off x="5680714" y="3798334"/>
            <a:ext cx="649423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000" b="1" dirty="0">
                <a:solidFill>
                  <a:srgbClr val="C5D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တရားစီရင်ခြင်းနှင့်သန့်ရှင်းရာဌာနတော်ကိုသန့်ရှင်းစေခြင်း။</a:t>
            </a:r>
            <a:r>
              <a:rPr lang="en-US" sz="2000" b="1" dirty="0">
                <a:solidFill>
                  <a:srgbClr val="C5D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609585"/>
            <a:endParaRPr lang="en-US" sz="2000" b="1" dirty="0">
              <a:solidFill>
                <a:srgbClr val="C5DF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my-MM" sz="2400" b="1" dirty="0">
                <a:solidFill>
                  <a:srgbClr val="F4D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တရားစီရင်ချိန်ကိုသိရန် ပရောဖက်ပြုချက်များ-</a:t>
            </a: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ရက်ပေါင်း 2300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70ရက်သတ္တပတ်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နောက်ဆုံးအပတ်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C9B3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တရားစီရင်ချိန်</a:t>
            </a:r>
            <a:endParaRPr lang="es-ES" sz="2400" b="1" dirty="0">
              <a:solidFill>
                <a:srgbClr val="C9B3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CFEA98-0EAC-443A-0A55-6B5A9EEEE4E3}"/>
              </a:ext>
            </a:extLst>
          </p:cNvPr>
          <p:cNvSpPr txBox="1"/>
          <p:nvPr/>
        </p:nvSpPr>
        <p:spPr>
          <a:xfrm>
            <a:off x="0" y="19366"/>
            <a:ext cx="805689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50000"/>
              </a:lnSpc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တရားစီရင်ချိန်ရောက်ပြီဟုကြွေးကြော်ရမည်။လူသားတိုင်းသည် ယခုတရားစီရင်ခြင်းခံရလိမ့်မည်(ဗျာဒိတ်၁၄း၆၇)။အဘယ်ကြောင့် တရားစီရင်ခြင်းစတင်သနည်း။အနာဂတ်ဖြစ်ရပ်တစ်ခုမဟုတ်ဘူးလား?ဘယ်အချိန်ကစပြီးသိနိုင်မလဲ။ဒံယေလ၈နှင့်၉ကိုလေ့လာခြင်းဖြင့်ဤမေးခွန်းများကိုကျွန်ုပ်တို့ဖြေဆိုနိုင်ပါသည်။တရားစီရင်ချိန်ကာလကိုဖော်ပြပါ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Imagen que contiene interior, tabla, tazón, plato&#10;&#10;Descripción generada automáticamente">
            <a:extLst>
              <a:ext uri="{FF2B5EF4-FFF2-40B4-BE49-F238E27FC236}">
                <a16:creationId xmlns:a16="http://schemas.microsoft.com/office/drawing/2014/main" id="{8F13E4B2-1E8C-6BFD-6652-F5ECD557F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383">
            <a:off x="306153" y="3472745"/>
            <a:ext cx="4213792" cy="31603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 descr="Pintura de varios colores&#10;&#10;Descripción generada automáticamente con confianza media">
            <a:extLst>
              <a:ext uri="{FF2B5EF4-FFF2-40B4-BE49-F238E27FC236}">
                <a16:creationId xmlns:a16="http://schemas.microsoft.com/office/drawing/2014/main" id="{FE3E3B23-77B5-4AE2-8F8A-3F98CED1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164" y="203738"/>
            <a:ext cx="3591909" cy="2961631"/>
          </a:xfrm>
          <a:prstGeom prst="rect">
            <a:avLst/>
          </a:prstGeom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n 11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FA83D34-CBC6-FCE1-FFB9-CA3247CF2E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1694" y="5957068"/>
            <a:ext cx="285325" cy="673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DB80693-B7EE-E2A7-6B7E-A9283F49D19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1694" y="3716719"/>
            <a:ext cx="285325" cy="673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0B70630E-43C3-FB12-04F0-5C7703C67B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1694" y="4277584"/>
            <a:ext cx="285325" cy="673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BB2B8A50-1D65-BAA2-4BAA-7D81E66B0C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1698" y="5216468"/>
            <a:ext cx="404524" cy="2468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Descripción generada automáticamente">
            <a:extLst>
              <a:ext uri="{FF2B5EF4-FFF2-40B4-BE49-F238E27FC236}">
                <a16:creationId xmlns:a16="http://schemas.microsoft.com/office/drawing/2014/main" id="{1DE69C68-D364-16C8-62AF-9D403EE54EF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1698" y="5578569"/>
            <a:ext cx="404524" cy="2468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Forma, Flecha&#10;&#10;Descripción generada automáticamente">
            <a:extLst>
              <a:ext uri="{FF2B5EF4-FFF2-40B4-BE49-F238E27FC236}">
                <a16:creationId xmlns:a16="http://schemas.microsoft.com/office/drawing/2014/main" id="{560EAE22-B847-5A9C-BF9D-B5466DF4EC4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1698" y="4854367"/>
            <a:ext cx="404524" cy="2468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0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comida, pastel&#10;&#10;Descripción generada automáticamente">
            <a:extLst>
              <a:ext uri="{FF2B5EF4-FFF2-40B4-BE49-F238E27FC236}">
                <a16:creationId xmlns:a16="http://schemas.microsoft.com/office/drawing/2014/main" id="{5AA9BE83-888A-C956-5E86-FBBCCD5D1E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0697"/>
            <a:ext cx="12192000" cy="1589364"/>
          </a:xfrm>
          <a:prstGeom prst="rect">
            <a:avLst/>
          </a:prstGeom>
          <a:solidFill>
            <a:schemeClr val="accent4">
              <a:lumMod val="20000"/>
              <a:lumOff val="80000"/>
              <a:alpha val="93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54187"/>
            <a:ext cx="12192000" cy="0"/>
          </a:xfrm>
          <a:prstGeom prst="line">
            <a:avLst/>
          </a:prstGeom>
          <a:ln w="41275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16569"/>
            <a:ext cx="12192000" cy="0"/>
          </a:xfrm>
          <a:prstGeom prst="line">
            <a:avLst/>
          </a:prstGeom>
          <a:ln w="41275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465C03F-99C5-DD3D-2AA2-18691E5546F7}"/>
              </a:ext>
            </a:extLst>
          </p:cNvPr>
          <p:cNvSpPr txBox="1"/>
          <p:nvPr/>
        </p:nvSpPr>
        <p:spPr>
          <a:xfrm>
            <a:off x="950190" y="3692851"/>
            <a:ext cx="1029162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09585"/>
            <a:r>
              <a:rPr lang="my-MM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တရားစီရင်ခြင်းနှင့်သန့်ရှင်းရာဌာနတော်ကိုသန့်ရှင်းစေခြင်း။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7CA148-251A-632E-9216-6920C2E63876}"/>
              </a:ext>
            </a:extLst>
          </p:cNvPr>
          <p:cNvSpPr txBox="1"/>
          <p:nvPr/>
        </p:nvSpPr>
        <p:spPr>
          <a:xfrm>
            <a:off x="0" y="0"/>
            <a:ext cx="12192000" cy="17334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prstClr val="white"/>
                </a:solidFill>
                <a:latin typeface="Comic Sans MS" panose="030F0702030302020204" pitchFamily="66" charset="0"/>
              </a:rPr>
              <a:t>ထိုအခါသန့်ရှင်းသူတစ်ပါး၏စကားပြောသံကိုငါကြား၏။သန့်ရှင်းသူတစ်ပါးက၊ယခင်ပြောသောသူကိုဟစ်၍၊သန့်</a:t>
            </a:r>
            <a:r>
              <a:rPr lang="en-US" sz="2133" b="1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my-MM" sz="2133" b="1" dirty="0">
                <a:solidFill>
                  <a:prstClr val="white"/>
                </a:solidFill>
                <a:latin typeface="Comic Sans MS" panose="030F0702030302020204" pitchFamily="66" charset="0"/>
              </a:rPr>
              <a:t>ရှင်းရာဌာနနှင့်ဗိုလ်ခြေကိုနင်းခြင်းအလိုငှာနေ့ရက်အစဉ်ဦပသောဝတ်ကိုပယ်ခြင်းနှင့်လည်းကောင်း၊ဖျက်ဆီးတတ်သောလွန်ကျူးခြင်းနှင့်လည်းကောင်းစပ်ဆိုင်သောဗျာဒိတ်ရူပါရုံသည်အဘယ်မျှကာလပတ်လုံးတည်လိမ့်မည်နည်းဟုမေးမြန်းလျှင်၊၁၄)ယခင်ပြောသောသူက၊ရက််ပေါင်းနှစ်ထောင်သုံးရာတိုင်တိုင်တည်လိမ့်မည်။ထိုနောက်၊သန့်ရှင်းရာဌာနကိုတဖန်ဆေးကြောသုတ်သင်ကြလိမ့်မည်ဟုပြန်၍ ပြောဆို၏။ </a:t>
            </a:r>
            <a:r>
              <a:rPr lang="es-ES" sz="1600" b="1" dirty="0">
                <a:solidFill>
                  <a:prstClr val="white"/>
                </a:solidFill>
                <a:latin typeface="Comic Sans MS" panose="030F0702030302020204" pitchFamily="66" charset="0"/>
              </a:rPr>
              <a:t>(Daniel 8:13-14)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2DE894-4B2F-F32B-223C-4FE5F9712ABA}"/>
              </a:ext>
            </a:extLst>
          </p:cNvPr>
          <p:cNvSpPr txBox="1"/>
          <p:nvPr/>
        </p:nvSpPr>
        <p:spPr>
          <a:xfrm>
            <a:off x="2664574" y="1799192"/>
            <a:ext cx="6997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ဝတ်ပြုရာ၁၆တွင်သန့်ရှင်းရာဌာနတော်အားအပြစ်ဖြေရာနေ့၌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မည်ကဲ့သို့သန့်ရှင်းစေကြောင်းရှင်းပြသည်(</a:t>
            </a:r>
            <a:r>
              <a:rPr lang="en-US" sz="2200" b="1" dirty="0">
                <a:solidFill>
                  <a:prstClr val="black"/>
                </a:solidFill>
              </a:rPr>
              <a:t>Lv.16:16)</a:t>
            </a:r>
            <a:r>
              <a:rPr lang="my-MM" sz="2200" b="1" dirty="0">
                <a:solidFill>
                  <a:prstClr val="black"/>
                </a:solidFill>
              </a:rPr>
              <a:t>။ကောင်းကင်ဘုံ၌သန့်ရှင်းရာဌာနကိုသန့်ရှင်းစေသောကျွန်ုပ်တို့၏ယဇ်ပုရောဟိတ်မင်း(ယေရှု)၏သင်္ကေတ(ဟေဗြဲ ၉း၂၃-၂၄)။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Multitud de personas&#10;&#10;Descripción generada automáticamente">
            <a:extLst>
              <a:ext uri="{FF2B5EF4-FFF2-40B4-BE49-F238E27FC236}">
                <a16:creationId xmlns:a16="http://schemas.microsoft.com/office/drawing/2014/main" id="{A7FA57F6-D67B-7AB9-4D1A-66EC69716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14" y="1548262"/>
            <a:ext cx="2383623" cy="199270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Pintura de una persona con 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C760333E-D5CE-B44B-C1B0-59075C0EF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497" y="3853697"/>
            <a:ext cx="2901539" cy="2869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D12D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cortina, interior, tabla, mujer&#10;&#10;Descripción generada automáticamente">
            <a:extLst>
              <a:ext uri="{FF2B5EF4-FFF2-40B4-BE49-F238E27FC236}">
                <a16:creationId xmlns:a16="http://schemas.microsoft.com/office/drawing/2014/main" id="{EADBE7FE-331C-F2B4-0B42-1C174C97A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39" y="1733489"/>
            <a:ext cx="2421971" cy="3144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0F96B-F131-C4E3-7E20-B65F4DBBCD76}"/>
              </a:ext>
            </a:extLst>
          </p:cNvPr>
          <p:cNvSpPr txBox="1"/>
          <p:nvPr/>
        </p:nvSpPr>
        <p:spPr>
          <a:xfrm>
            <a:off x="2664573" y="3308648"/>
            <a:ext cx="65177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အပြစ်ဖြေရာနေ့သည်ဣသရေလလူမျိုးအတွက် တရားစီရင်ရမည့်အချိန်ဖြစ်သည်။ သူတို့သည် နောင်တရပြီး သူတို့၏အပြစ်များကို ခွင့်လွှတ်ရန် တောင်းခံသင့်သည် (</a:t>
            </a:r>
            <a:r>
              <a:rPr lang="en-US" sz="2400" b="1" dirty="0">
                <a:solidFill>
                  <a:prstClr val="black"/>
                </a:solidFill>
              </a:rPr>
              <a:t>Lv. 16:29-30)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18DB95-DBEA-ED55-BB86-19298B399C2A}"/>
              </a:ext>
            </a:extLst>
          </p:cNvPr>
          <p:cNvSpPr txBox="1"/>
          <p:nvPr/>
        </p:nvSpPr>
        <p:spPr>
          <a:xfrm>
            <a:off x="198321" y="4850771"/>
            <a:ext cx="87606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ဒံယေလ၈:၁၄တွင်သန့်ရှင်းရာဌာနသန့်ရှင်းခြင်းအကြောင်းပရောဖက်ပြုချက်သည်အဆုံးအချိန်(</a:t>
            </a:r>
            <a:r>
              <a:rPr lang="en-US" sz="2400" b="1" dirty="0">
                <a:solidFill>
                  <a:prstClr val="black"/>
                </a:solidFill>
              </a:rPr>
              <a:t>Dn.8:19)</a:t>
            </a:r>
            <a:r>
              <a:rPr lang="my-MM" sz="2400" b="1" dirty="0">
                <a:solidFill>
                  <a:prstClr val="black"/>
                </a:solidFill>
              </a:rPr>
              <a:t>ကိုရည်ညွှန်းသည်။ယေရှု၏ပူဇော်သက္ကာကိုအခြေခံ၍ကောင်းကင်ဘုံရှိသန့်ရှင်းရာဌာနကိုမည်သည့်အချိန်တွင သန့်ရှင်းစေမည်ကိုဒံယေလအားကြားသိရပါသည်(ကောင်းကင်တွင်အပြစ်ရှိသောကြောင့်မဟုတ်ဘဲမကောင်းမှုကိုအဆုံးသတ်ရန်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07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comida, pastel&#10;&#10;Descripción generada automáticamente">
            <a:extLst>
              <a:ext uri="{FF2B5EF4-FFF2-40B4-BE49-F238E27FC236}">
                <a16:creationId xmlns:a16="http://schemas.microsoft.com/office/drawing/2014/main" id="{5AA9BE83-888A-C956-5E86-FBBCCD5D1E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0697"/>
            <a:ext cx="12192000" cy="1589364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54187"/>
            <a:ext cx="12192000" cy="0"/>
          </a:xfrm>
          <a:prstGeom prst="line">
            <a:avLst/>
          </a:prstGeom>
          <a:ln w="412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16569"/>
            <a:ext cx="12192000" cy="0"/>
          </a:xfrm>
          <a:prstGeom prst="line">
            <a:avLst/>
          </a:prstGeom>
          <a:ln w="412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465C03F-99C5-DD3D-2AA2-18691E5546F7}"/>
              </a:ext>
            </a:extLst>
          </p:cNvPr>
          <p:cNvSpPr txBox="1"/>
          <p:nvPr/>
        </p:nvSpPr>
        <p:spPr>
          <a:xfrm>
            <a:off x="1601972" y="3692851"/>
            <a:ext cx="898805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တရားစီရင်ချိန်ကိုသိရန် ပရောဖက်ပြုချက်များ-</a:t>
            </a:r>
            <a:endParaRPr lang="es-ES" sz="5333" b="1" dirty="0">
              <a:ln/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26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5C4F94-53A5-D43D-48DD-031AE64FEAE3}"/>
              </a:ext>
            </a:extLst>
          </p:cNvPr>
          <p:cNvSpPr txBox="1"/>
          <p:nvPr/>
        </p:nvSpPr>
        <p:spPr>
          <a:xfrm>
            <a:off x="1342010" y="139162"/>
            <a:ext cx="1045810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ရက်ပေါင်း 2300</a:t>
            </a:r>
            <a:endParaRPr lang="es-ES" sz="3600" b="1" spc="800" dirty="0">
              <a:ln/>
              <a:solidFill>
                <a:srgbClr val="336600">
                  <a:lumMod val="20000"/>
                  <a:lumOff val="8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F821A9-B217-018D-3C7A-F9C906E30C95}"/>
              </a:ext>
            </a:extLst>
          </p:cNvPr>
          <p:cNvSpPr txBox="1"/>
          <p:nvPr/>
        </p:nvSpPr>
        <p:spPr>
          <a:xfrm>
            <a:off x="1733895" y="711245"/>
            <a:ext cx="1048527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srgbClr val="6633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ညဦးနှင့်နံနက်ကိုဖော်ပြသောဗျာဒိတ်ရူပါရုံစကားမှန်သည်ဖြစ်၍၊ထိုစကားကိုတံဆိပ်ခတ်ထားလော့။ တာရှည်သောကာလတိုင်တိုင်တည်လိမ့်မည်ဟုဆို၏။</a:t>
            </a:r>
            <a:r>
              <a:rPr lang="es-ES" sz="2133" b="1" dirty="0">
                <a:solidFill>
                  <a:srgbClr val="6633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6633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(Daniel 8:26 </a:t>
            </a:r>
            <a:r>
              <a:rPr lang="es-ES" sz="1400" b="1" dirty="0">
                <a:solidFill>
                  <a:srgbClr val="6633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6633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16B2C4-D7DA-E94F-1A9E-88C86FB8F0DB}"/>
              </a:ext>
            </a:extLst>
          </p:cNvPr>
          <p:cNvSpPr txBox="1"/>
          <p:nvPr/>
        </p:nvSpPr>
        <p:spPr>
          <a:xfrm>
            <a:off x="146493" y="1576727"/>
            <a:ext cx="7032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ထူးဆန်းသောရူပါရုံ-ချိုနှစ်ချောင်းပါသောသိုးထီး(</a:t>
            </a:r>
            <a:r>
              <a:rPr lang="en-US" sz="2400" b="1" dirty="0">
                <a:solidFill>
                  <a:prstClr val="black"/>
                </a:solidFill>
              </a:rPr>
              <a:t>Dn. 8:3-4)</a:t>
            </a:r>
            <a:r>
              <a:rPr lang="my-MM" sz="2400" b="1" dirty="0">
                <a:solidFill>
                  <a:prstClr val="black"/>
                </a:solidFill>
              </a:rPr>
              <a:t>၊လေးကောင်ကွဲသောချိုနှင့်ဆိတ်ထီး(</a:t>
            </a:r>
            <a:r>
              <a:rPr lang="en-US" sz="2400" b="1" dirty="0">
                <a:solidFill>
                  <a:prstClr val="black"/>
                </a:solidFill>
              </a:rPr>
              <a:t>Dn. 8:5-8)</a:t>
            </a:r>
            <a:r>
              <a:rPr lang="my-MM" sz="2400" b="1" dirty="0">
                <a:solidFill>
                  <a:prstClr val="black"/>
                </a:solidFill>
              </a:rPr>
              <a:t>၊နေ့စဉ်ပူဇော်သက္ကာနှင့်သွန်းလုပ်သောချိုငယ်၊သန့်ရှင်းရာဌာနတော်အောက်၌(</a:t>
            </a:r>
            <a:r>
              <a:rPr lang="en-US" sz="2400" b="1" dirty="0">
                <a:solidFill>
                  <a:prstClr val="black"/>
                </a:solidFill>
              </a:rPr>
              <a:t>Dn.8:912)</a:t>
            </a:r>
            <a:r>
              <a:rPr lang="my-MM" sz="2400" b="1" dirty="0">
                <a:solidFill>
                  <a:prstClr val="black"/>
                </a:solidFill>
              </a:rPr>
              <a:t>နေ့နှင့်သန့်ရှင်းခြင်းအကြောင်းကိုပြောသောသူတော်စင်နှစ်ဦး (</a:t>
            </a:r>
            <a:r>
              <a:rPr lang="en-US" sz="2400" b="1" dirty="0">
                <a:solidFill>
                  <a:prstClr val="black"/>
                </a:solidFill>
              </a:rPr>
              <a:t>Dn. 8: 13-14) </a:t>
            </a:r>
            <a:r>
              <a:rPr lang="my-MM" sz="2400" b="1" dirty="0">
                <a:solidFill>
                  <a:prstClr val="black"/>
                </a:solidFill>
              </a:rPr>
              <a:t>။ ဒံယေလ နားမလည်နိုင် (</a:t>
            </a:r>
            <a:r>
              <a:rPr lang="en-US" sz="2400" b="1" dirty="0">
                <a:solidFill>
                  <a:prstClr val="black"/>
                </a:solidFill>
              </a:rPr>
              <a:t>Dn. 8:27)</a:t>
            </a:r>
            <a:r>
              <a:rPr lang="my-MM" sz="2400" b="1" dirty="0">
                <a:solidFill>
                  <a:prstClr val="black"/>
                </a:solidFill>
              </a:rPr>
              <a:t>။သို့သော် ဂါဗြေလက ဒံယေလအား ရှင်းပြခဲ့သည် (</a:t>
            </a:r>
            <a:r>
              <a:rPr lang="en-US" sz="2400" b="1" dirty="0">
                <a:solidFill>
                  <a:prstClr val="black"/>
                </a:solidFill>
              </a:rPr>
              <a:t>Dn. 8:15-26)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59AAADD-9A2F-F40B-6BC9-985336350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476894"/>
              </p:ext>
            </p:extLst>
          </p:nvPr>
        </p:nvGraphicFramePr>
        <p:xfrm>
          <a:off x="7179330" y="1603201"/>
          <a:ext cx="4789377" cy="506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6F54299-09D3-5C95-5A6D-FD5CFF08DBB8}"/>
              </a:ext>
            </a:extLst>
          </p:cNvPr>
          <p:cNvSpPr txBox="1"/>
          <p:nvPr/>
        </p:nvSpPr>
        <p:spPr>
          <a:xfrm>
            <a:off x="184157" y="4307657"/>
            <a:ext cx="6957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400" b="1" dirty="0">
                <a:solidFill>
                  <a:prstClr val="black"/>
                </a:solidFill>
              </a:rPr>
              <a:t>Gabriel</a:t>
            </a:r>
            <a:r>
              <a:rPr lang="my-MM" sz="2400" b="1" dirty="0">
                <a:solidFill>
                  <a:prstClr val="black"/>
                </a:solidFill>
              </a:rPr>
              <a:t>သည်ရက်ပေါင်း2,300၏အပိုင်းကိုရှင်းပြခြင်းမရှိပါ။ဒါဒံယေလနားမလည်တဲ့အပိုင်းပါ။ဟေဗြဲဘာသာတွင်၊ ရူပါရုံတစ်ခုလုံးကိုရည်ညွှန်းရန်</a:t>
            </a:r>
            <a:r>
              <a:rPr lang="en-US" sz="2400" b="1" dirty="0" err="1">
                <a:solidFill>
                  <a:prstClr val="black"/>
                </a:solidFill>
              </a:rPr>
              <a:t>hâzôn</a:t>
            </a:r>
            <a:r>
              <a:rPr lang="my-MM" sz="2400" b="1" dirty="0">
                <a:solidFill>
                  <a:prstClr val="black"/>
                </a:solidFill>
              </a:rPr>
              <a:t>ဟူသောစကားလုံးကိုအသုံးပြုထားပြီး </a:t>
            </a:r>
            <a:r>
              <a:rPr lang="en-US" sz="2400" b="1" dirty="0" err="1">
                <a:solidFill>
                  <a:prstClr val="black"/>
                </a:solidFill>
              </a:rPr>
              <a:t>mar'ah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ကို ရက်ပေါင်း 2,300 (</a:t>
            </a:r>
            <a:r>
              <a:rPr lang="en-US" sz="2400" b="1" dirty="0">
                <a:solidFill>
                  <a:prstClr val="black"/>
                </a:solidFill>
              </a:rPr>
              <a:t>v. 26-27) </a:t>
            </a:r>
            <a:r>
              <a:rPr lang="my-MM" sz="2400" b="1" dirty="0">
                <a:solidFill>
                  <a:prstClr val="black"/>
                </a:solidFill>
              </a:rPr>
              <a:t>ကိုရည်ညွှန်းရန်အသုံးပြုသည်။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Imagen que contiene reloj de arena, objeto, interior, tabla&#10;&#10;Descripción generada automáticamente">
            <a:extLst>
              <a:ext uri="{FF2B5EF4-FFF2-40B4-BE49-F238E27FC236}">
                <a16:creationId xmlns:a16="http://schemas.microsoft.com/office/drawing/2014/main" id="{C52D296E-4393-C677-25E6-2FCF37663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61" y="71059"/>
            <a:ext cx="1428868" cy="14288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2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CCA2C47C-600E-47F6-98A8-CD8877146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56D0E3-6C62-4212-861E-F4A1695D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8456D0E3-6C62-4212-861E-F4A1695DB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FACBD124-62DA-4513-A625-63199FCD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8A69CA-9167-4400-A413-166EDC55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D18A69CA-9167-4400-A413-166EDC55B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744A1F05-A27E-4A74-B052-6964B66D9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07901-638D-47CF-85E0-F3AB2A58A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8707901-638D-47CF-85E0-F3AB2A58A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2220880F-E37B-4532-B10F-D255572A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1350F0-6646-4ABF-BD10-5D177731C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7B1350F0-6646-4ABF-BD10-5D177731C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Graphic spid="8" grpId="0" uiExpand="1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FF9EBA11-BC31-9DF3-EEEC-1624A2667573}"/>
              </a:ext>
            </a:extLst>
          </p:cNvPr>
          <p:cNvSpPr/>
          <p:nvPr/>
        </p:nvSpPr>
        <p:spPr>
          <a:xfrm>
            <a:off x="182646" y="0"/>
            <a:ext cx="11813953" cy="727740"/>
          </a:xfrm>
          <a:prstGeom prst="leftRightArrow">
            <a:avLst>
              <a:gd name="adj1" fmla="val 50000"/>
              <a:gd name="adj2" fmla="val 11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ရက်ပေါင်း 2300</a:t>
            </a:r>
            <a:endParaRPr lang="es-ES" sz="2400" b="1" spc="800" dirty="0">
              <a:ln/>
              <a:solidFill>
                <a:srgbClr val="3366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98789F-2328-7C53-31F7-1BA02C8FDFD2}"/>
              </a:ext>
            </a:extLst>
          </p:cNvPr>
          <p:cNvSpPr txBox="1"/>
          <p:nvPr/>
        </p:nvSpPr>
        <p:spPr>
          <a:xfrm>
            <a:off x="297711" y="3120657"/>
            <a:ext cx="11698888" cy="3888244"/>
          </a:xfrm>
          <a:prstGeom prst="rect">
            <a:avLst/>
          </a:prstGeom>
          <a:solidFill>
            <a:srgbClr val="E6DCF0"/>
          </a:solidFill>
          <a:ln w="28575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srgbClr val="7030A0"/>
                </a:solidFill>
              </a:rPr>
              <a:t>“ဦးချိုငယ်” တွင် မှတ်ချက်၊</a:t>
            </a:r>
            <a:endParaRPr lang="en-US" sz="2400" b="1" dirty="0">
              <a:solidFill>
                <a:srgbClr val="7030A0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7030A0"/>
                </a:solidFill>
              </a:rPr>
              <a:t>အချို့က ချိုငယ်ကို ဂျေရုဆလင်ဗိမာန်တော်ကို ရှုတ်ချပြီး ဂရိနိုင်ငံမှ ထွက်လာသော ဘုရင့်နိုင်ငံ (၄) နိုင်ငံမှပါ၀င်သော</a:t>
            </a:r>
            <a:r>
              <a:rPr lang="en-US" sz="2400" b="1" dirty="0">
                <a:solidFill>
                  <a:srgbClr val="7030A0"/>
                </a:solidFill>
              </a:rPr>
              <a:t>Seleucid</a:t>
            </a:r>
            <a:r>
              <a:rPr lang="my-MM" sz="2400" b="1" dirty="0">
                <a:solidFill>
                  <a:srgbClr val="7030A0"/>
                </a:solidFill>
              </a:rPr>
              <a:t>ဘုရင်ဖြစ်သည့်</a:t>
            </a:r>
            <a:r>
              <a:rPr lang="en-US" sz="2400" b="1" dirty="0" err="1">
                <a:solidFill>
                  <a:srgbClr val="7030A0"/>
                </a:solidFill>
              </a:rPr>
              <a:t>AntiochusIV</a:t>
            </a:r>
            <a:r>
              <a:rPr lang="en-US" sz="2400" b="1" dirty="0">
                <a:solidFill>
                  <a:srgbClr val="7030A0"/>
                </a:solidFill>
              </a:rPr>
              <a:t> Epiphanes</a:t>
            </a:r>
            <a:r>
              <a:rPr lang="my-MM" sz="2400" b="1" dirty="0">
                <a:solidFill>
                  <a:srgbClr val="7030A0"/>
                </a:solidFill>
              </a:rPr>
              <a:t>ဟုအဓိပ္ပာယ်ဖွင့်ဆိုကြ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my-MM" sz="2400" b="1" dirty="0">
                <a:solidFill>
                  <a:srgbClr val="7030A0"/>
                </a:solidFill>
              </a:rPr>
              <a:t>သည်။သို့ရာတွင်၊ဦးချိုငယ်၏လုပ်ဆောင်ချက်များသည်“နောက်ဆုံးအချိန်”(း၁၉)အထိဖြစ်ပျက်နေပါသည်။သို့သော်၊</a:t>
            </a:r>
            <a:r>
              <a:rPr lang="en-US" sz="2400" b="1" dirty="0">
                <a:solidFill>
                  <a:srgbClr val="7030A0"/>
                </a:solidFill>
              </a:rPr>
              <a:t>Antiochus </a:t>
            </a:r>
            <a:r>
              <a:rPr lang="my-MM" sz="2400" b="1" dirty="0">
                <a:solidFill>
                  <a:srgbClr val="7030A0"/>
                </a:solidFill>
              </a:rPr>
              <a:t>သည်164</a:t>
            </a:r>
            <a:r>
              <a:rPr lang="en-US" sz="2400" b="1" dirty="0">
                <a:solidFill>
                  <a:srgbClr val="7030A0"/>
                </a:solidFill>
              </a:rPr>
              <a:t>BC</a:t>
            </a:r>
            <a:r>
              <a:rPr lang="my-MM" sz="2400" b="1" dirty="0">
                <a:solidFill>
                  <a:srgbClr val="7030A0"/>
                </a:solidFill>
              </a:rPr>
              <a:t>တွင်သေဆုံးပြီးနောက်ဆုံးအချိန်ထက်များစွာစော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my-MM" sz="2400" b="1" dirty="0">
                <a:solidFill>
                  <a:srgbClr val="7030A0"/>
                </a:solidFill>
              </a:rPr>
              <a:t>သည်။ချိုငယ်သည်“ထိုသူတို့အနက်မှ”ထွက်လာသည်(း၉)။ဤစကားရပ်တွင်“သူတို့”အတွက်သုံးသောဟေဗြဲစကားလုံးသည်ယောက်ျားဖြစ်ပြီး၊ထို့ကြောင့်၎င်းသည်ဦးချိုများ (ဣတ္ထိဆန်သော) ကောင်းကင်ကိုသာရည်ညွှန်းနိုင်သည်။ ထို့ကြောင့် ချိုငယ်သည် “ကောင်းကင်လေးမျက်နှာ” မှ ထွက်လာသည် (း၈)။ ၎င်းသည် ပါလက်စတိုင်းနှင့် ဂရိနိုင်ငံ အနောက်ဘက်ခြမ်းမှ ဆင်းသက်လာခြင်းဖြစ်သည်။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A3B0B4-BCAD-8680-14E5-35653BBE9EA4}"/>
              </a:ext>
            </a:extLst>
          </p:cNvPr>
          <p:cNvSpPr txBox="1"/>
          <p:nvPr/>
        </p:nvSpPr>
        <p:spPr>
          <a:xfrm>
            <a:off x="142138" y="591982"/>
            <a:ext cx="69118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133" b="1" dirty="0">
                <a:solidFill>
                  <a:prstClr val="black"/>
                </a:solidFill>
              </a:rPr>
              <a:t>ဤကာလသည် </a:t>
            </a:r>
            <a:r>
              <a:rPr lang="en-US" sz="2133" b="1" dirty="0">
                <a:solidFill>
                  <a:prstClr val="black"/>
                </a:solidFill>
              </a:rPr>
              <a:t>Media-Persia </a:t>
            </a:r>
            <a:r>
              <a:rPr lang="my-MM" sz="2133" b="1" dirty="0">
                <a:solidFill>
                  <a:prstClr val="black"/>
                </a:solidFill>
              </a:rPr>
              <a:t>အင်ပါယာအတွင်း စတင်ခဲ့သည် (</a:t>
            </a:r>
            <a:r>
              <a:rPr lang="en-US" sz="2133" b="1" dirty="0">
                <a:solidFill>
                  <a:prstClr val="black"/>
                </a:solidFill>
              </a:rPr>
              <a:t>Dn. 8:20)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3D6F86-FC8E-F9A3-7C7A-F5DF21879B6D}"/>
              </a:ext>
            </a:extLst>
          </p:cNvPr>
          <p:cNvSpPr txBox="1"/>
          <p:nvPr/>
        </p:nvSpPr>
        <p:spPr>
          <a:xfrm>
            <a:off x="6977808" y="557722"/>
            <a:ext cx="489570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my-MM" sz="2133" b="1" dirty="0">
                <a:solidFill>
                  <a:prstClr val="black"/>
                </a:solidFill>
              </a:rPr>
              <a:t>ဤကာလသည် အဆုံးအချိန်၌ ကုန်ဆုံးသည် (</a:t>
            </a:r>
            <a:r>
              <a:rPr lang="en-US" sz="2133" b="1" dirty="0">
                <a:solidFill>
                  <a:prstClr val="black"/>
                </a:solidFill>
              </a:rPr>
              <a:t>Dn. 8:19)</a:t>
            </a:r>
            <a:endParaRPr lang="es-ES" sz="213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569BA3F2-9AC3-7389-2C88-ADD8A2BB6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12" y="1248540"/>
            <a:ext cx="2313489" cy="1735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 descr="Oso parado en un cuerpo de agua&#10;&#10;Descripción generada automáticamente">
            <a:extLst>
              <a:ext uri="{FF2B5EF4-FFF2-40B4-BE49-F238E27FC236}">
                <a16:creationId xmlns:a16="http://schemas.microsoft.com/office/drawing/2014/main" id="{4F93B75D-2778-E9D4-E5DC-AD6C2863C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887" y="1248540"/>
            <a:ext cx="2099208" cy="1735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 descr="Una oveja caminando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C54E86FD-DDE1-1BBA-ADD0-D6F300BAE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781" y="1251099"/>
            <a:ext cx="1690883" cy="1732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E25B87BF-D704-2FE6-3EFA-883FDE4FC6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4712" y="1248541"/>
            <a:ext cx="2931888" cy="173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 descr="Un grupo de hombres posando para una foto&#10;&#10;Descripción generada automáticamente">
            <a:extLst>
              <a:ext uri="{FF2B5EF4-FFF2-40B4-BE49-F238E27FC236}">
                <a16:creationId xmlns:a16="http://schemas.microsoft.com/office/drawing/2014/main" id="{AC82B535-F505-4B4A-B303-F4A06DC81C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08" y="1248541"/>
            <a:ext cx="1980381" cy="174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81CC46-F9C4-0E1D-04CA-4E66FEA6DE58}"/>
              </a:ext>
            </a:extLst>
          </p:cNvPr>
          <p:cNvSpPr txBox="1"/>
          <p:nvPr/>
        </p:nvSpPr>
        <p:spPr>
          <a:xfrm>
            <a:off x="4016829" y="14428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ရက်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တ္တ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ပတ်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7CC7AB-7988-5515-8970-EE08A8086382}"/>
              </a:ext>
            </a:extLst>
          </p:cNvPr>
          <p:cNvSpPr txBox="1"/>
          <p:nvPr/>
        </p:nvSpPr>
        <p:spPr>
          <a:xfrm>
            <a:off x="1" y="790619"/>
            <a:ext cx="121919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“</a:t>
            </a:r>
            <a:r>
              <a:rPr lang="my-MM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ထိုကြောင့်၊ ဗျာဒိတ်တော်အချက်ကိုဆင်ခြင်၍ နားလည်ရသောအခွင့်ရှိ၏</a:t>
            </a:r>
            <a:r>
              <a:rPr lang="en-US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:</a:t>
            </a:r>
            <a:r>
              <a:rPr lang="es-ES" sz="2133" b="1" dirty="0">
                <a:solidFill>
                  <a:srgbClr val="990033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990033"/>
                </a:solidFill>
                <a:latin typeface="Comic Sans MS" panose="030F0702030302020204" pitchFamily="66" charset="0"/>
              </a:rPr>
              <a:t>(Daniel 9:23 </a:t>
            </a:r>
            <a:r>
              <a:rPr lang="es-ES" sz="1400" b="1" dirty="0">
                <a:solidFill>
                  <a:srgbClr val="990033"/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990033"/>
                </a:solidFill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rgbClr val="99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ED5F3E-E3BA-E7A6-B2AB-3D384AD9FE0E}"/>
              </a:ext>
            </a:extLst>
          </p:cNvPr>
          <p:cNvSpPr txBox="1"/>
          <p:nvPr/>
        </p:nvSpPr>
        <p:spPr>
          <a:xfrm>
            <a:off x="179571" y="1305342"/>
            <a:ext cx="12012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“ရူပါရုံ” ကိုရှင်းပြရန် ဂါဗြေလသည် ဒံယေလရှေ့သို့ တဖန်လာ၏။ ရက်ပေါင်း 2,300 ကိုရည်ညွှန်းရန် ဒံယေလ ၈ တွင်အသုံးပြုသော ဟေဗြဲစကားလုံး </a:t>
            </a:r>
            <a:r>
              <a:rPr lang="en-US" sz="2400" b="1" dirty="0" err="1">
                <a:solidFill>
                  <a:prstClr val="black"/>
                </a:solidFill>
              </a:rPr>
              <a:t>mar'ah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ကိုအသုံးပြုခဲ့သည်။ ဤနည်းဖြင့် ဒံယေလသည် သူအရင်က မလုပ်ဖူးသောအရာကို နားလည်နိုင်သည်။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C9128CB-701B-078E-3B0B-4481FC6C6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261915"/>
              </p:ext>
            </p:extLst>
          </p:nvPr>
        </p:nvGraphicFramePr>
        <p:xfrm>
          <a:off x="3177600" y="2590165"/>
          <a:ext cx="8755200" cy="414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2B47C82-242F-2177-E143-6604CA0077FF}"/>
              </a:ext>
            </a:extLst>
          </p:cNvPr>
          <p:cNvSpPr txBox="1"/>
          <p:nvPr/>
        </p:nvSpPr>
        <p:spPr>
          <a:xfrm>
            <a:off x="112371" y="2503766"/>
            <a:ext cx="30652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70ရက်သတ္တပတ်(490 နေ့ရက်/နှစ်နိယာမအရ) သည်ဣသရေလလူမျိုးအတွက် "စီရင်ချက်" သို့မဟုတ်"ဖြတ်"[</a:t>
            </a:r>
            <a:r>
              <a:rPr lang="en-US" sz="2400" b="1" dirty="0" err="1">
                <a:solidFill>
                  <a:prstClr val="black"/>
                </a:solidFill>
              </a:rPr>
              <a:t>Chathak</a:t>
            </a:r>
            <a:r>
              <a:rPr lang="en-US" sz="2400" b="1" dirty="0">
                <a:solidFill>
                  <a:prstClr val="black"/>
                </a:solidFill>
              </a:rPr>
              <a:t>] </a:t>
            </a:r>
            <a:r>
              <a:rPr lang="my-MM" sz="2400" b="1" dirty="0">
                <a:solidFill>
                  <a:prstClr val="black"/>
                </a:solidFill>
              </a:rPr>
              <a:t>ဖြစ်သည် (</a:t>
            </a:r>
            <a:r>
              <a:rPr lang="en-US" sz="2400" b="1" dirty="0">
                <a:solidFill>
                  <a:prstClr val="black"/>
                </a:solidFill>
              </a:rPr>
              <a:t>Dn. 9: 24) 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Imagen que contiene hombre, oscuro, parado, puesta de sol&#10;&#10;Descripción generada automáticamente">
            <a:extLst>
              <a:ext uri="{FF2B5EF4-FFF2-40B4-BE49-F238E27FC236}">
                <a16:creationId xmlns:a16="http://schemas.microsoft.com/office/drawing/2014/main" id="{A3FCB096-CC70-EBA3-74CC-8E8EC417EF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71" y="5244277"/>
            <a:ext cx="2998029" cy="1456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70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F4F351-618E-4B76-95CD-E6A17341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D2F4F351-618E-4B76-95CD-E6A173415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03492-0FD9-435F-A0D2-FA8C35F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DA703492-0FD9-435F-A0D2-FA8C35F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DA703492-0FD9-435F-A0D2-FA8C35F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DA703492-0FD9-435F-A0D2-FA8C35FFB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821E07-8C29-45CE-A7DA-51475FFD4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A7821E07-8C29-45CE-A7DA-51475FFD4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36C699-56C6-4E89-B38A-40AE75E7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6D36C699-56C6-4E89-B38A-40AE75E7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6D36C699-56C6-4E89-B38A-40AE75E7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6D36C699-56C6-4E89-B38A-40AE75E7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493AFA-A87C-4832-BD63-A6E0660AC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B6493AFA-A87C-4832-BD63-A6E0660AC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9ACB2B-6271-481B-9C4D-F460198E1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ED9ACB2B-6271-481B-9C4D-F460198E1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ED9ACB2B-6271-481B-9C4D-F460198E1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ED9ACB2B-6271-481B-9C4D-F460198E1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90434E-F5A1-4731-9F18-345B214E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1790434E-F5A1-4731-9F18-345B214ED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7" grpId="0" uiExpand="1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5307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2023-04-25T05:21:13Z</dcterms:created>
  <dcterms:modified xsi:type="dcterms:W3CDTF">2023-04-25T14:29:28Z</dcterms:modified>
</cp:coreProperties>
</file>