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66" r:id="rId4"/>
    <p:sldId id="328" r:id="rId5"/>
    <p:sldId id="329" r:id="rId6"/>
    <p:sldId id="330" r:id="rId7"/>
    <p:sldId id="331" r:id="rId8"/>
    <p:sldId id="256" r:id="rId9"/>
    <p:sldId id="332" r:id="rId10"/>
    <p:sldId id="333" r:id="rId11"/>
    <p:sldId id="267" r:id="rId12"/>
    <p:sldId id="334" r:id="rId13"/>
    <p:sldId id="335" r:id="rId14"/>
    <p:sldId id="336" r:id="rId15"/>
    <p:sldId id="337" r:id="rId16"/>
    <p:sldId id="265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0C0E6-E2B4-4009-A149-3A68EAA374D1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9E2EC28-DE73-4463-89F4-7700C9EFE9D9}">
      <dgm:prSet custT="1"/>
      <dgm:spPr>
        <a:solidFill>
          <a:schemeClr val="accent5"/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အစနှင့်အဆုံးနှင့်အတူထာဝရ။ ဥပမာ၊ ကျွန်ပြုခြင်း (ထွ. ၂၁:၆)၊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135EA3-EE79-4026-8FCC-A268B527B72D}" type="parTrans" cxnId="{96CCAAA7-98A9-4A77-B32D-5E1947667FEE}">
      <dgm:prSet/>
      <dgm:spPr/>
      <dgm:t>
        <a:bodyPr/>
        <a:lstStyle/>
        <a:p>
          <a:endParaRPr lang="es-ES" sz="1600"/>
        </a:p>
      </dgm:t>
    </dgm:pt>
    <dgm:pt modelId="{EFD10986-1F0A-4D82-86AA-C5B5903342BB}" type="sibTrans" cxnId="{96CCAAA7-98A9-4A77-B32D-5E1947667FEE}">
      <dgm:prSet/>
      <dgm:spPr/>
      <dgm:t>
        <a:bodyPr/>
        <a:lstStyle/>
        <a:p>
          <a:endParaRPr lang="es-ES" sz="1600"/>
        </a:p>
      </dgm:t>
    </dgm:pt>
    <dgm:pt modelId="{D38DA400-1E6D-4DC7-9430-C92DB3CB8F02}">
      <dgm:prSet custT="1"/>
      <dgm:spPr>
        <a:solidFill>
          <a:schemeClr val="accent6"/>
        </a:solidFill>
      </dgm:spPr>
      <dgm:t>
        <a:bodyPr/>
        <a:lstStyle/>
        <a:p>
          <a:pPr algn="l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အစရှိသော်လည်း အဆုံးမရှိသော ထာဝရကာလ။ဥပမာ၊ရွေးနှုတ်သောသူ၏ ထာဝရအသက် (ယော၊ ၃း၃၆)၊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A2037C-FB7C-4002-8210-5D05B0BBDDCD}" type="parTrans" cxnId="{49DE926D-5352-4FDF-8E43-50B552C7B0D3}">
      <dgm:prSet/>
      <dgm:spPr/>
      <dgm:t>
        <a:bodyPr/>
        <a:lstStyle/>
        <a:p>
          <a:endParaRPr lang="es-ES" sz="1600"/>
        </a:p>
      </dgm:t>
    </dgm:pt>
    <dgm:pt modelId="{7B4B6E7D-E16D-4515-88F1-057CA3BB0B4A}" type="sibTrans" cxnId="{49DE926D-5352-4FDF-8E43-50B552C7B0D3}">
      <dgm:prSet/>
      <dgm:spPr/>
      <dgm:t>
        <a:bodyPr/>
        <a:lstStyle/>
        <a:p>
          <a:endParaRPr lang="es-ES" sz="1600"/>
        </a:p>
      </dgm:t>
    </dgm:pt>
    <dgm:pt modelId="{C7D5D687-1893-4947-8A82-01B390D8B13F}">
      <dgm:prSet custT="1"/>
      <dgm:spPr>
        <a:solidFill>
          <a:schemeClr val="accent3"/>
        </a:solidFill>
      </dgm:spPr>
      <dgm:t>
        <a:bodyPr/>
        <a:lstStyle/>
        <a:p>
          <a:pPr algn="l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 သို့မဟုတ် အဆုံးမရှိသော ထာဝရကာလ။ဘုရားသခင်သာလျှင်ဖြစ်သည် (၁တိ ၆:၁၆;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၂၁:၃၃)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2694AA-5B34-4EA8-93C0-1ADCFB41BC38}" type="parTrans" cxnId="{2B406098-EFDF-498E-B623-FA2573394A0B}">
      <dgm:prSet/>
      <dgm:spPr/>
      <dgm:t>
        <a:bodyPr/>
        <a:lstStyle/>
        <a:p>
          <a:endParaRPr lang="es-ES" sz="1600"/>
        </a:p>
      </dgm:t>
    </dgm:pt>
    <dgm:pt modelId="{7F4C0B64-0484-43F8-A859-5B8096E2A771}" type="sibTrans" cxnId="{2B406098-EFDF-498E-B623-FA2573394A0B}">
      <dgm:prSet/>
      <dgm:spPr/>
      <dgm:t>
        <a:bodyPr/>
        <a:lstStyle/>
        <a:p>
          <a:endParaRPr lang="es-ES" sz="1600"/>
        </a:p>
      </dgm:t>
    </dgm:pt>
    <dgm:pt modelId="{DCC3C51E-74B5-478A-B935-50243C8667C2}" type="pres">
      <dgm:prSet presAssocID="{0FE0C0E6-E2B4-4009-A149-3A68EAA374D1}" presName="Name0" presStyleCnt="0">
        <dgm:presLayoutVars>
          <dgm:dir/>
          <dgm:resizeHandles val="exact"/>
        </dgm:presLayoutVars>
      </dgm:prSet>
      <dgm:spPr/>
    </dgm:pt>
    <dgm:pt modelId="{651F3D75-EC83-470A-88C7-D87866EA294E}" type="pres">
      <dgm:prSet presAssocID="{89E2EC28-DE73-4463-89F4-7700C9EFE9D9}" presName="composite" presStyleCnt="0"/>
      <dgm:spPr/>
    </dgm:pt>
    <dgm:pt modelId="{BDE4937A-D272-4A18-93D6-5BAB6C91E194}" type="pres">
      <dgm:prSet presAssocID="{89E2EC28-DE73-4463-89F4-7700C9EFE9D9}" presName="rect1" presStyleLbl="bgImgPlace1" presStyleIdx="0" presStyleCnt="3" custScaleX="12272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D71C6B7-1D6B-44B2-814E-85E54D5B005D}" type="pres">
      <dgm:prSet presAssocID="{89E2EC28-DE73-4463-89F4-7700C9EFE9D9}" presName="wedgeRectCallout1" presStyleLbl="node1" presStyleIdx="0" presStyleCnt="3" custScaleX="131843" custScaleY="196274">
        <dgm:presLayoutVars>
          <dgm:bulletEnabled val="1"/>
        </dgm:presLayoutVars>
      </dgm:prSet>
      <dgm:spPr/>
    </dgm:pt>
    <dgm:pt modelId="{B364EB06-0F2B-4D77-88F3-0B6F663FA09D}" type="pres">
      <dgm:prSet presAssocID="{EFD10986-1F0A-4D82-86AA-C5B5903342BB}" presName="sibTrans" presStyleCnt="0"/>
      <dgm:spPr/>
    </dgm:pt>
    <dgm:pt modelId="{76BDD9A6-9628-4D96-B920-3AD6ED95D3BE}" type="pres">
      <dgm:prSet presAssocID="{D38DA400-1E6D-4DC7-9430-C92DB3CB8F02}" presName="composite" presStyleCnt="0"/>
      <dgm:spPr/>
    </dgm:pt>
    <dgm:pt modelId="{0781E5C3-2CB7-4139-B87F-D7EF9DE6E320}" type="pres">
      <dgm:prSet presAssocID="{D38DA400-1E6D-4DC7-9430-C92DB3CB8F02}" presName="rect1" presStyleLbl="bgImgPlace1" presStyleIdx="1" presStyleCnt="3" custScaleX="122727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B3A2ACF-3988-4233-A602-0E04A1AEE322}" type="pres">
      <dgm:prSet presAssocID="{D38DA400-1E6D-4DC7-9430-C92DB3CB8F02}" presName="wedgeRectCallout1" presStyleLbl="node1" presStyleIdx="1" presStyleCnt="3" custScaleX="131843" custScaleY="196274">
        <dgm:presLayoutVars>
          <dgm:bulletEnabled val="1"/>
        </dgm:presLayoutVars>
      </dgm:prSet>
      <dgm:spPr/>
    </dgm:pt>
    <dgm:pt modelId="{C43D8DE9-3217-4F72-A7FD-68682D63420E}" type="pres">
      <dgm:prSet presAssocID="{7B4B6E7D-E16D-4515-88F1-057CA3BB0B4A}" presName="sibTrans" presStyleCnt="0"/>
      <dgm:spPr/>
    </dgm:pt>
    <dgm:pt modelId="{B336BA5F-A381-4594-99A8-D18E0A2BA175}" type="pres">
      <dgm:prSet presAssocID="{C7D5D687-1893-4947-8A82-01B390D8B13F}" presName="composite" presStyleCnt="0"/>
      <dgm:spPr/>
    </dgm:pt>
    <dgm:pt modelId="{2BE28E31-F270-4B62-9642-51BF0F245393}" type="pres">
      <dgm:prSet presAssocID="{C7D5D687-1893-4947-8A82-01B390D8B13F}" presName="rect1" presStyleLbl="bgImgPlace1" presStyleIdx="2" presStyleCnt="3" custScaleX="12272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7CE8ACE-28C5-4D8B-BA5A-F263DC5378AD}" type="pres">
      <dgm:prSet presAssocID="{C7D5D687-1893-4947-8A82-01B390D8B13F}" presName="wedgeRectCallout1" presStyleLbl="node1" presStyleIdx="2" presStyleCnt="3" custScaleX="131843" custScaleY="196274">
        <dgm:presLayoutVars>
          <dgm:bulletEnabled val="1"/>
        </dgm:presLayoutVars>
      </dgm:prSet>
      <dgm:spPr/>
    </dgm:pt>
  </dgm:ptLst>
  <dgm:cxnLst>
    <dgm:cxn modelId="{49DE926D-5352-4FDF-8E43-50B552C7B0D3}" srcId="{0FE0C0E6-E2B4-4009-A149-3A68EAA374D1}" destId="{D38DA400-1E6D-4DC7-9430-C92DB3CB8F02}" srcOrd="1" destOrd="0" parTransId="{DFA2037C-FB7C-4002-8210-5D05B0BBDDCD}" sibTransId="{7B4B6E7D-E16D-4515-88F1-057CA3BB0B4A}"/>
    <dgm:cxn modelId="{2B406098-EFDF-498E-B623-FA2573394A0B}" srcId="{0FE0C0E6-E2B4-4009-A149-3A68EAA374D1}" destId="{C7D5D687-1893-4947-8A82-01B390D8B13F}" srcOrd="2" destOrd="0" parTransId="{C02694AA-5B34-4EA8-93C0-1ADCFB41BC38}" sibTransId="{7F4C0B64-0484-43F8-A859-5B8096E2A771}"/>
    <dgm:cxn modelId="{96CCAAA7-98A9-4A77-B32D-5E1947667FEE}" srcId="{0FE0C0E6-E2B4-4009-A149-3A68EAA374D1}" destId="{89E2EC28-DE73-4463-89F4-7700C9EFE9D9}" srcOrd="0" destOrd="0" parTransId="{E4135EA3-EE79-4026-8FCC-A268B527B72D}" sibTransId="{EFD10986-1F0A-4D82-86AA-C5B5903342BB}"/>
    <dgm:cxn modelId="{BD2E94AB-26EA-47E2-92EE-153B5BB18C4F}" type="presOf" srcId="{0FE0C0E6-E2B4-4009-A149-3A68EAA374D1}" destId="{DCC3C51E-74B5-478A-B935-50243C8667C2}" srcOrd="0" destOrd="0" presId="urn:microsoft.com/office/officeart/2008/layout/BendingPictureCaptionList"/>
    <dgm:cxn modelId="{D8E785B1-3F78-4B63-AEAF-9D9E38DB1E3D}" type="presOf" srcId="{D38DA400-1E6D-4DC7-9430-C92DB3CB8F02}" destId="{5B3A2ACF-3988-4233-A602-0E04A1AEE322}" srcOrd="0" destOrd="0" presId="urn:microsoft.com/office/officeart/2008/layout/BendingPictureCaptionList"/>
    <dgm:cxn modelId="{CDEC7EBF-16C2-4B86-9CA7-2AB9906E6D66}" type="presOf" srcId="{89E2EC28-DE73-4463-89F4-7700C9EFE9D9}" destId="{BD71C6B7-1D6B-44B2-814E-85E54D5B005D}" srcOrd="0" destOrd="0" presId="urn:microsoft.com/office/officeart/2008/layout/BendingPictureCaptionList"/>
    <dgm:cxn modelId="{62C193FD-3E5D-4701-8261-0D9168579E60}" type="presOf" srcId="{C7D5D687-1893-4947-8A82-01B390D8B13F}" destId="{B7CE8ACE-28C5-4D8B-BA5A-F263DC5378AD}" srcOrd="0" destOrd="0" presId="urn:microsoft.com/office/officeart/2008/layout/BendingPictureCaptionList"/>
    <dgm:cxn modelId="{A50835AA-A16A-4B8E-ADB8-FAE16EABE7EA}" type="presParOf" srcId="{DCC3C51E-74B5-478A-B935-50243C8667C2}" destId="{651F3D75-EC83-470A-88C7-D87866EA294E}" srcOrd="0" destOrd="0" presId="urn:microsoft.com/office/officeart/2008/layout/BendingPictureCaptionList"/>
    <dgm:cxn modelId="{2EAB4597-A0F8-4F59-96D3-999E1F087DF0}" type="presParOf" srcId="{651F3D75-EC83-470A-88C7-D87866EA294E}" destId="{BDE4937A-D272-4A18-93D6-5BAB6C91E194}" srcOrd="0" destOrd="0" presId="urn:microsoft.com/office/officeart/2008/layout/BendingPictureCaptionList"/>
    <dgm:cxn modelId="{5C8C34F8-A7DA-4BD6-97AD-BD8FB5194E49}" type="presParOf" srcId="{651F3D75-EC83-470A-88C7-D87866EA294E}" destId="{BD71C6B7-1D6B-44B2-814E-85E54D5B005D}" srcOrd="1" destOrd="0" presId="urn:microsoft.com/office/officeart/2008/layout/BendingPictureCaptionList"/>
    <dgm:cxn modelId="{B854E2D8-EAC7-4705-A83F-D4A8613E95A3}" type="presParOf" srcId="{DCC3C51E-74B5-478A-B935-50243C8667C2}" destId="{B364EB06-0F2B-4D77-88F3-0B6F663FA09D}" srcOrd="1" destOrd="0" presId="urn:microsoft.com/office/officeart/2008/layout/BendingPictureCaptionList"/>
    <dgm:cxn modelId="{691AD41B-80F4-4841-99D3-1B99954DCC94}" type="presParOf" srcId="{DCC3C51E-74B5-478A-B935-50243C8667C2}" destId="{76BDD9A6-9628-4D96-B920-3AD6ED95D3BE}" srcOrd="2" destOrd="0" presId="urn:microsoft.com/office/officeart/2008/layout/BendingPictureCaptionList"/>
    <dgm:cxn modelId="{F5B32542-5E37-455B-A678-51E7698B9EE1}" type="presParOf" srcId="{76BDD9A6-9628-4D96-B920-3AD6ED95D3BE}" destId="{0781E5C3-2CB7-4139-B87F-D7EF9DE6E320}" srcOrd="0" destOrd="0" presId="urn:microsoft.com/office/officeart/2008/layout/BendingPictureCaptionList"/>
    <dgm:cxn modelId="{6FF67AE0-234F-4099-B9FB-CFBE29007838}" type="presParOf" srcId="{76BDD9A6-9628-4D96-B920-3AD6ED95D3BE}" destId="{5B3A2ACF-3988-4233-A602-0E04A1AEE322}" srcOrd="1" destOrd="0" presId="urn:microsoft.com/office/officeart/2008/layout/BendingPictureCaptionList"/>
    <dgm:cxn modelId="{A48D810D-790F-44D7-9462-448F32B8E977}" type="presParOf" srcId="{DCC3C51E-74B5-478A-B935-50243C8667C2}" destId="{C43D8DE9-3217-4F72-A7FD-68682D63420E}" srcOrd="3" destOrd="0" presId="urn:microsoft.com/office/officeart/2008/layout/BendingPictureCaptionList"/>
    <dgm:cxn modelId="{7AB1BB41-4C2A-4A0E-8098-61FB1F56C9FD}" type="presParOf" srcId="{DCC3C51E-74B5-478A-B935-50243C8667C2}" destId="{B336BA5F-A381-4594-99A8-D18E0A2BA175}" srcOrd="4" destOrd="0" presId="urn:microsoft.com/office/officeart/2008/layout/BendingPictureCaptionList"/>
    <dgm:cxn modelId="{777629AC-6984-4BE2-9815-EDED6A1EB6F4}" type="presParOf" srcId="{B336BA5F-A381-4594-99A8-D18E0A2BA175}" destId="{2BE28E31-F270-4B62-9642-51BF0F245393}" srcOrd="0" destOrd="0" presId="urn:microsoft.com/office/officeart/2008/layout/BendingPictureCaptionList"/>
    <dgm:cxn modelId="{AFF49E57-FC67-431E-8C91-6F691B268F2F}" type="presParOf" srcId="{B336BA5F-A381-4594-99A8-D18E0A2BA175}" destId="{B7CE8ACE-28C5-4D8B-BA5A-F263DC5378A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A5530-8FA8-440B-A2E9-7749550F8275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3C4452B-19E0-4104-98FD-BD97C9847146}">
      <dgm:prSet custT="1"/>
      <dgm:spPr/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သေလွန်သောသူတို့သည် သတိရှိသောဝိညာဉ်များမဟုတ်ကြ။ (ဒေ. ၉:၁၀)၊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10AA86-57DD-4531-8BBF-315E7EAB9DDD}" type="parTrans" cxnId="{50F7670E-D8AC-4A9B-8CDA-4CEE27DD7CC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1054AA-8029-4EDC-9B1B-5FA2B27E2AA5}" type="sibTrans" cxnId="{50F7670E-D8AC-4A9B-8CDA-4CEE27DD7CC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8C15A6-365A-4A1E-9E1B-179842CB9D1A}">
      <dgm:prSet custT="1"/>
      <dgm:spPr/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မည်သူမျှ ၎င်းတို့၏သန့်ရှင်းမှုကို အခြားလူများထံ သန့်ရှင်းစေခြင်း သို့မဟုတ် လွှဲပြောင်းခြင်းမပြုနိုင် 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Ez. 18:20; Ps. 49:8)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863F8-684F-43A8-A3AE-F08A6C0419F0}" type="parTrans" cxnId="{6D241B8E-EDE0-4CB3-918E-AE7BE71FF0C7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B97B92-485B-4D26-8B27-8E6626F81688}" type="sibTrans" cxnId="{6D241B8E-EDE0-4CB3-918E-AE7BE71FF0C7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6F65AE-4AE4-451A-B34B-184BF42FC1F9}">
      <dgm:prSet custT="1"/>
      <dgm:spPr/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ဘုရားသခင်နှင့် လူတို့ကြားတွင် ဖျန်ဖြေသူ တစ်ဦးတည်းသာ ရှိသည်- ယေရှုခရစ် (၁တိ၊ ၂း၅)၊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5A800A-27DF-45F1-B722-FECA83E2C57C}" type="parTrans" cxnId="{CA3FFD0D-77A5-4859-86EE-DF0036513C8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1F9478-24C5-4D49-8E14-E11F4C0F53CD}" type="sibTrans" cxnId="{CA3FFD0D-77A5-4859-86EE-DF0036513C8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936D3-E579-457D-B0C0-556C66561E75}">
      <dgm:prSet custT="1"/>
      <dgm:spPr/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သေပြီးနောက် တရားစီရင်ခြင်းသာရှိ၏၊ အလယ်အလတ်အခြေအနေမရှိ (ဟေဗြဲ ၉း၂၇၊ တမန်တော် ၁၇း၃၁)၊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3D06C0-F48A-41C1-AA97-296FA3FFD1FA}" type="parTrans" cxnId="{4BF3AA3E-E098-4F28-8973-AE6C1F802FE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186C0-6B19-4F5D-9FEC-81C926C5A44C}" type="sibTrans" cxnId="{4BF3AA3E-E098-4F28-8973-AE6C1F802FE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9086C-57EA-4AC8-AC99-4B3A8EA84ACA}" type="pres">
      <dgm:prSet presAssocID="{CF8A5530-8FA8-440B-A2E9-7749550F8275}" presName="linear" presStyleCnt="0">
        <dgm:presLayoutVars>
          <dgm:animLvl val="lvl"/>
          <dgm:resizeHandles val="exact"/>
        </dgm:presLayoutVars>
      </dgm:prSet>
      <dgm:spPr/>
    </dgm:pt>
    <dgm:pt modelId="{9D96C793-00C3-4077-B801-A1C3B0358C91}" type="pres">
      <dgm:prSet presAssocID="{73C4452B-19E0-4104-98FD-BD97C98471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2C90CA-98F6-48BC-AD81-1FC31418A0B2}" type="pres">
      <dgm:prSet presAssocID="{3B1054AA-8029-4EDC-9B1B-5FA2B27E2AA5}" presName="spacer" presStyleCnt="0"/>
      <dgm:spPr/>
    </dgm:pt>
    <dgm:pt modelId="{97880ED6-C2B9-4BDC-BA08-F9FC23B02FCA}" type="pres">
      <dgm:prSet presAssocID="{5F8C15A6-365A-4A1E-9E1B-179842CB9D1A}" presName="parentText" presStyleLbl="node1" presStyleIdx="1" presStyleCnt="4" custLinFactY="-7478" custLinFactNeighborX="256" custLinFactNeighborY="-100000">
        <dgm:presLayoutVars>
          <dgm:chMax val="0"/>
          <dgm:bulletEnabled val="1"/>
        </dgm:presLayoutVars>
      </dgm:prSet>
      <dgm:spPr/>
    </dgm:pt>
    <dgm:pt modelId="{597F69E3-8C90-47CE-B4B1-9424FD11325A}" type="pres">
      <dgm:prSet presAssocID="{9BB97B92-485B-4D26-8B27-8E6626F81688}" presName="spacer" presStyleCnt="0"/>
      <dgm:spPr/>
    </dgm:pt>
    <dgm:pt modelId="{4E0A029F-76F9-41FE-8944-CECFC1F99532}" type="pres">
      <dgm:prSet presAssocID="{666F65AE-4AE4-451A-B34B-184BF42FC1F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917394-719E-451E-BE31-9C10FEB7FB31}" type="pres">
      <dgm:prSet presAssocID="{5F1F9478-24C5-4D49-8E14-E11F4C0F53CD}" presName="spacer" presStyleCnt="0"/>
      <dgm:spPr/>
    </dgm:pt>
    <dgm:pt modelId="{CC44DB1A-913A-4043-8C9D-93A34C5EE7DE}" type="pres">
      <dgm:prSet presAssocID="{68D936D3-E579-457D-B0C0-556C66561E7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3FFD0D-77A5-4859-86EE-DF0036513C85}" srcId="{CF8A5530-8FA8-440B-A2E9-7749550F8275}" destId="{666F65AE-4AE4-451A-B34B-184BF42FC1F9}" srcOrd="2" destOrd="0" parTransId="{525A800A-27DF-45F1-B722-FECA83E2C57C}" sibTransId="{5F1F9478-24C5-4D49-8E14-E11F4C0F53CD}"/>
    <dgm:cxn modelId="{50F7670E-D8AC-4A9B-8CDA-4CEE27DD7CCD}" srcId="{CF8A5530-8FA8-440B-A2E9-7749550F8275}" destId="{73C4452B-19E0-4104-98FD-BD97C9847146}" srcOrd="0" destOrd="0" parTransId="{FB10AA86-57DD-4531-8BBF-315E7EAB9DDD}" sibTransId="{3B1054AA-8029-4EDC-9B1B-5FA2B27E2AA5}"/>
    <dgm:cxn modelId="{4BF3AA3E-E098-4F28-8973-AE6C1F802FED}" srcId="{CF8A5530-8FA8-440B-A2E9-7749550F8275}" destId="{68D936D3-E579-457D-B0C0-556C66561E75}" srcOrd="3" destOrd="0" parTransId="{B03D06C0-F48A-41C1-AA97-296FA3FFD1FA}" sibTransId="{F51186C0-6B19-4F5D-9FEC-81C926C5A44C}"/>
    <dgm:cxn modelId="{D567205C-25D6-43FA-92CA-4B296524001A}" type="presOf" srcId="{CF8A5530-8FA8-440B-A2E9-7749550F8275}" destId="{C6E9086C-57EA-4AC8-AC99-4B3A8EA84ACA}" srcOrd="0" destOrd="0" presId="urn:microsoft.com/office/officeart/2005/8/layout/vList2"/>
    <dgm:cxn modelId="{F559196B-C782-4118-ACA4-696F7D8CAA12}" type="presOf" srcId="{68D936D3-E579-457D-B0C0-556C66561E75}" destId="{CC44DB1A-913A-4043-8C9D-93A34C5EE7DE}" srcOrd="0" destOrd="0" presId="urn:microsoft.com/office/officeart/2005/8/layout/vList2"/>
    <dgm:cxn modelId="{B47D7350-AFBD-47BF-A112-7B7AE651D03C}" type="presOf" srcId="{666F65AE-4AE4-451A-B34B-184BF42FC1F9}" destId="{4E0A029F-76F9-41FE-8944-CECFC1F99532}" srcOrd="0" destOrd="0" presId="urn:microsoft.com/office/officeart/2005/8/layout/vList2"/>
    <dgm:cxn modelId="{6D241B8E-EDE0-4CB3-918E-AE7BE71FF0C7}" srcId="{CF8A5530-8FA8-440B-A2E9-7749550F8275}" destId="{5F8C15A6-365A-4A1E-9E1B-179842CB9D1A}" srcOrd="1" destOrd="0" parTransId="{4EB863F8-684F-43A8-A3AE-F08A6C0419F0}" sibTransId="{9BB97B92-485B-4D26-8B27-8E6626F81688}"/>
    <dgm:cxn modelId="{A556B8BD-1149-4213-BCEC-77F155FC7F44}" type="presOf" srcId="{5F8C15A6-365A-4A1E-9E1B-179842CB9D1A}" destId="{97880ED6-C2B9-4BDC-BA08-F9FC23B02FCA}" srcOrd="0" destOrd="0" presId="urn:microsoft.com/office/officeart/2005/8/layout/vList2"/>
    <dgm:cxn modelId="{A6F47AF6-518B-4570-B033-5A78DA232947}" type="presOf" srcId="{73C4452B-19E0-4104-98FD-BD97C9847146}" destId="{9D96C793-00C3-4077-B801-A1C3B0358C91}" srcOrd="0" destOrd="0" presId="urn:microsoft.com/office/officeart/2005/8/layout/vList2"/>
    <dgm:cxn modelId="{FE0FDFEE-61CD-4AEF-9BE1-22057A7C9D3F}" type="presParOf" srcId="{C6E9086C-57EA-4AC8-AC99-4B3A8EA84ACA}" destId="{9D96C793-00C3-4077-B801-A1C3B0358C91}" srcOrd="0" destOrd="0" presId="urn:microsoft.com/office/officeart/2005/8/layout/vList2"/>
    <dgm:cxn modelId="{539AC118-5441-498E-939B-942CC105D716}" type="presParOf" srcId="{C6E9086C-57EA-4AC8-AC99-4B3A8EA84ACA}" destId="{352C90CA-98F6-48BC-AD81-1FC31418A0B2}" srcOrd="1" destOrd="0" presId="urn:microsoft.com/office/officeart/2005/8/layout/vList2"/>
    <dgm:cxn modelId="{9762D437-775D-4A64-B0E1-5CF052D5B9FC}" type="presParOf" srcId="{C6E9086C-57EA-4AC8-AC99-4B3A8EA84ACA}" destId="{97880ED6-C2B9-4BDC-BA08-F9FC23B02FCA}" srcOrd="2" destOrd="0" presId="urn:microsoft.com/office/officeart/2005/8/layout/vList2"/>
    <dgm:cxn modelId="{D4CBE7B8-10E7-4E6A-92DE-C4093372A9F5}" type="presParOf" srcId="{C6E9086C-57EA-4AC8-AC99-4B3A8EA84ACA}" destId="{597F69E3-8C90-47CE-B4B1-9424FD11325A}" srcOrd="3" destOrd="0" presId="urn:microsoft.com/office/officeart/2005/8/layout/vList2"/>
    <dgm:cxn modelId="{AF66902D-6A22-49AB-A66F-E3F49916A02D}" type="presParOf" srcId="{C6E9086C-57EA-4AC8-AC99-4B3A8EA84ACA}" destId="{4E0A029F-76F9-41FE-8944-CECFC1F99532}" srcOrd="4" destOrd="0" presId="urn:microsoft.com/office/officeart/2005/8/layout/vList2"/>
    <dgm:cxn modelId="{094988A6-9230-42AC-886C-E4611EFD4B3A}" type="presParOf" srcId="{C6E9086C-57EA-4AC8-AC99-4B3A8EA84ACA}" destId="{10917394-719E-451E-BE31-9C10FEB7FB31}" srcOrd="5" destOrd="0" presId="urn:microsoft.com/office/officeart/2005/8/layout/vList2"/>
    <dgm:cxn modelId="{6CFFCD6D-1A91-42D5-84F2-4EC29E986D59}" type="presParOf" srcId="{C6E9086C-57EA-4AC8-AC99-4B3A8EA84ACA}" destId="{CC44DB1A-913A-4043-8C9D-93A34C5EE7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4937A-D272-4A18-93D6-5BAB6C91E194}">
      <dsp:nvSpPr>
        <dsp:cNvPr id="0" name=""/>
        <dsp:cNvSpPr/>
      </dsp:nvSpPr>
      <dsp:spPr>
        <a:xfrm>
          <a:off x="3173" y="3847"/>
          <a:ext cx="3262070" cy="212639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71C6B7-1D6B-44B2-814E-85E54D5B005D}">
      <dsp:nvSpPr>
        <dsp:cNvPr id="0" name=""/>
        <dsp:cNvSpPr/>
      </dsp:nvSpPr>
      <dsp:spPr>
        <a:xfrm>
          <a:off x="167792" y="1559346"/>
          <a:ext cx="3118891" cy="14607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/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အစနှင့်အဆုံးနှင့်အတူထာဝရ။ ဥပမာ၊ ကျွန်ပြုခြင်း (ထွ. ၂၁:၆)၊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792" y="1559346"/>
        <a:ext cx="3118891" cy="1460743"/>
      </dsp:txXfrm>
    </dsp:sp>
    <dsp:sp modelId="{0781E5C3-2CB7-4139-B87F-D7EF9DE6E320}">
      <dsp:nvSpPr>
        <dsp:cNvPr id="0" name=""/>
        <dsp:cNvSpPr/>
      </dsp:nvSpPr>
      <dsp:spPr>
        <a:xfrm>
          <a:off x="3552482" y="3847"/>
          <a:ext cx="3262070" cy="2126391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tint val="50000"/>
              <a:hueOff val="7010263"/>
              <a:satOff val="-17647"/>
              <a:lumOff val="4783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3A2ACF-3988-4233-A602-0E04A1AEE322}">
      <dsp:nvSpPr>
        <dsp:cNvPr id="0" name=""/>
        <dsp:cNvSpPr/>
      </dsp:nvSpPr>
      <dsp:spPr>
        <a:xfrm>
          <a:off x="3717101" y="1559346"/>
          <a:ext cx="3118891" cy="14607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/>
        </a:solidFill>
        <a:ln>
          <a:noFill/>
        </a:ln>
        <a:effectLst>
          <a:outerShdw blurRad="39000" dist="25400" dir="5400000" rotWithShape="0">
            <a:schemeClr val="accent2">
              <a:hueOff val="7087515"/>
              <a:satOff val="0"/>
              <a:lumOff val="-7451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အစရှိသော်လည်း အဆုံးမရှိသော ထာဝရကာလ။ဥပမာ၊ရွေးနှုတ်သောသူ၏ ထာဝရအသက် (ယော၊ ၃း၃၆)၊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7101" y="1559346"/>
        <a:ext cx="3118891" cy="1460743"/>
      </dsp:txXfrm>
    </dsp:sp>
    <dsp:sp modelId="{2BE28E31-F270-4B62-9642-51BF0F245393}">
      <dsp:nvSpPr>
        <dsp:cNvPr id="0" name=""/>
        <dsp:cNvSpPr/>
      </dsp:nvSpPr>
      <dsp:spPr>
        <a:xfrm>
          <a:off x="7101792" y="3847"/>
          <a:ext cx="3262070" cy="212639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tint val="50000"/>
              <a:hueOff val="14020527"/>
              <a:satOff val="-35294"/>
              <a:lumOff val="9565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7CE8ACE-28C5-4D8B-BA5A-F263DC5378AD}">
      <dsp:nvSpPr>
        <dsp:cNvPr id="0" name=""/>
        <dsp:cNvSpPr/>
      </dsp:nvSpPr>
      <dsp:spPr>
        <a:xfrm>
          <a:off x="7266411" y="1559346"/>
          <a:ext cx="3118891" cy="14607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/>
        </a:solidFill>
        <a:ln>
          <a:noFill/>
        </a:ln>
        <a:effectLst>
          <a:outerShdw blurRad="39000" dist="25400" dir="5400000" rotWithShape="0">
            <a:schemeClr val="accent2">
              <a:hueOff val="14175029"/>
              <a:satOff val="0"/>
              <a:lumOff val="-14902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 သို့မဟုတ် အဆုံးမရှိသော ထာဝရကာလ။ဘုရားသခင်သာလျှင်ဖြစ်သည် (၁တိ ၆:၁၆;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၂၁:၃၃)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6411" y="1559346"/>
        <a:ext cx="3118891" cy="1460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6C793-00C3-4077-B801-A1C3B0358C91}">
      <dsp:nvSpPr>
        <dsp:cNvPr id="0" name=""/>
        <dsp:cNvSpPr/>
      </dsp:nvSpPr>
      <dsp:spPr>
        <a:xfrm>
          <a:off x="0" y="236"/>
          <a:ext cx="11983843" cy="6027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သေလွန်သောသူတို့သည် သတိရှိသောဝိညာဉ်များမဟုတ်ကြ။ (ဒေ. ၉:၁၀)၊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25" y="29661"/>
        <a:ext cx="11924993" cy="543922"/>
      </dsp:txXfrm>
    </dsp:sp>
    <dsp:sp modelId="{97880ED6-C2B9-4BDC-BA08-F9FC23B02FCA}">
      <dsp:nvSpPr>
        <dsp:cNvPr id="0" name=""/>
        <dsp:cNvSpPr/>
      </dsp:nvSpPr>
      <dsp:spPr>
        <a:xfrm>
          <a:off x="0" y="557933"/>
          <a:ext cx="11983843" cy="602772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tint val="74000"/>
              </a:schemeClr>
            </a:gs>
            <a:gs pos="49000">
              <a:schemeClr val="accent2">
                <a:hueOff val="4725010"/>
                <a:satOff val="0"/>
                <a:lumOff val="-4967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4725010"/>
                <a:satOff val="0"/>
                <a:lumOff val="-4967"/>
                <a:alphaOff val="0"/>
                <a:shade val="55000"/>
                <a:satMod val="150000"/>
              </a:schemeClr>
            </a:gs>
            <a:gs pos="92000">
              <a:schemeClr val="accent2">
                <a:hueOff val="4725010"/>
                <a:satOff val="0"/>
                <a:lumOff val="-496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4725010"/>
              <a:satOff val="0"/>
              <a:lumOff val="-4967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မည်သူမျှ ၎င်းတို့၏သန့်ရှင်းမှုကို အခြားလူများထံ သန့်ရှင်းစေခြင်း သို့မဟုတ် လွှဲပြောင်းခြင်းမပြုနိုင် 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Ez. 18:20; Ps. 49:8)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25" y="587358"/>
        <a:ext cx="11924993" cy="543922"/>
      </dsp:txXfrm>
    </dsp:sp>
    <dsp:sp modelId="{4E0A029F-76F9-41FE-8944-CECFC1F99532}">
      <dsp:nvSpPr>
        <dsp:cNvPr id="0" name=""/>
        <dsp:cNvSpPr/>
      </dsp:nvSpPr>
      <dsp:spPr>
        <a:xfrm>
          <a:off x="0" y="1223078"/>
          <a:ext cx="11983843" cy="602772"/>
        </a:xfrm>
        <a:prstGeom prst="roundRect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tint val="74000"/>
              </a:schemeClr>
            </a:gs>
            <a:gs pos="49000">
              <a:schemeClr val="accent2">
                <a:hueOff val="9450020"/>
                <a:satOff val="0"/>
                <a:lumOff val="-9935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9450020"/>
                <a:satOff val="0"/>
                <a:lumOff val="-9935"/>
                <a:alphaOff val="0"/>
                <a:shade val="55000"/>
                <a:satMod val="150000"/>
              </a:schemeClr>
            </a:gs>
            <a:gs pos="92000">
              <a:schemeClr val="accent2">
                <a:hueOff val="9450020"/>
                <a:satOff val="0"/>
                <a:lumOff val="-993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9450020"/>
              <a:satOff val="0"/>
              <a:lumOff val="-9935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ဘုရားသခင်နှင့် လူတို့ကြားတွင် ဖျန်ဖြေသူ တစ်ဦးတည်းသာ ရှိသည်- ယေရှုခရစ် (၁တိ၊ ၂း၅)၊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25" y="1252503"/>
        <a:ext cx="11924993" cy="543922"/>
      </dsp:txXfrm>
    </dsp:sp>
    <dsp:sp modelId="{CC44DB1A-913A-4043-8C9D-93A34C5EE7DE}">
      <dsp:nvSpPr>
        <dsp:cNvPr id="0" name=""/>
        <dsp:cNvSpPr/>
      </dsp:nvSpPr>
      <dsp:spPr>
        <a:xfrm>
          <a:off x="0" y="1834499"/>
          <a:ext cx="11983843" cy="602772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74000"/>
              </a:schemeClr>
            </a:gs>
            <a:gs pos="49000">
              <a:schemeClr val="accent2">
                <a:hueOff val="14175029"/>
                <a:satOff val="0"/>
                <a:lumOff val="-14902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14175029"/>
                <a:satOff val="0"/>
                <a:lumOff val="-14902"/>
                <a:alphaOff val="0"/>
                <a:shade val="55000"/>
                <a:satMod val="150000"/>
              </a:schemeClr>
            </a:gs>
            <a:gs pos="92000">
              <a:schemeClr val="accent2">
                <a:hueOff val="14175029"/>
                <a:satOff val="0"/>
                <a:lumOff val="-1490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14175029"/>
              <a:satOff val="0"/>
              <a:lumOff val="-14902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သေပြီးနောက် တရားစီရင်ခြင်းသာရှိ၏၊ အလယ်အလတ်အခြေအနေမရှိ (ဟေဗြဲ ၉း၂၇၊ တမန်တော် ၁၇း၃၁)၊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25" y="1863924"/>
        <a:ext cx="11924993" cy="54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BBBC-0527-4B71-9358-928DEB4C9CE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FA053-194E-4F4B-ACBE-B91F54B3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4EF1-C812-4732-A7CA-4B46A7DE235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6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2636-1AB1-91BB-5DB1-1B50EDFCF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D6394-76EC-C789-2B1B-D0F922D64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DA777-41A6-D208-6614-ADB3CACC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3A14C-B741-7D18-F3F5-DDA50810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1E712-3264-CF9C-3944-B33AD868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EC4B-CC6F-1525-F9B7-8FBB7AE8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8D1D1-7CAF-C5A5-9C7A-2251FFFDB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78670-6390-133E-B863-06441DD8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F76FE-D6A8-8B0C-2AD0-B9038B82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905B1-6A72-55AE-C020-CF9A60F1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CEF1A-8114-21F8-33D5-41F86D86B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CBBBD-2BF4-B882-1605-80ED29B7D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8F5B1-5037-90E5-D442-8700FDC8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09FB1-15E2-FFDE-3701-434F4ACD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F22D-2474-BAF5-ACDC-9B999070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6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5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8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0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8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FA48-EBAA-4AC8-0678-1ECD2FA8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561D-3AE4-2720-D9F8-8F758FC47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56B-66FB-AB5E-210F-C71691DC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83DF6-B67C-68DD-8E7B-26F75D5B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2F0D-AC50-E7AB-3721-2963E936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0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0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7CBA6-F7A6-1411-F7FA-E9EEAD9F0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E6F226-AFD7-5144-10DA-6EE2DD6F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D896C-614E-0C04-58A8-E2B794B2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405BC-2B92-AD00-45C5-194034F1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05B2B-2497-1CF5-4E5F-7C9090AA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9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AE4FC-29CD-FC47-325F-818A68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2243E-C6FC-7EE8-161C-FC8ED7B7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D13E9E-C947-B9C4-B6FE-7613B88C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16DE1-A7FC-970C-F5BA-8C2FCB89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3A99E1-96EB-8557-EB19-DBD5E388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00F21-5D16-3B3F-95D7-01D74182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212B8E-7FBE-C9BD-7FD5-2056A53D0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E9EED-127B-0294-E5A6-E2CAAE32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DFCF89-A68F-A8F1-D2EB-5581A6E5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E6975-2CE0-A9D7-6BDB-CE0CB2A6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5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CD3F-DD87-C2EA-47EE-6F56B041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3D54B-E9D4-EB59-4F4B-96F32563D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CEF07D-9520-54F5-3D07-861E5F73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BF1DEE-1998-2509-E125-E696407F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642B6D-3079-C0D8-7E24-D14EDD33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EB109D-4061-5D03-35F6-826EC21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5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21B0E-8F20-B011-93FF-36EA099F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BC4613-C455-D5FE-1F18-CB55CFC63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62B7E6-BC94-1536-5089-6B0D5FB3B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4602C2-A0EF-B3B7-D390-CD47B677F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C764E1-F43E-FACC-4004-13C403F2C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E3ABD1-B787-2C94-3775-9ABEF7ED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151FDC-82CB-6C2A-4264-E71D940B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DE5768-4C30-DFAD-BB99-4D09F0B6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5EF89-1A2A-6154-9406-A6FC61FB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81FA39-1420-659E-6871-B7A210EB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A2E618-6088-3B32-7CDB-4C37422D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2EEF0-24A4-5878-9D0C-416D48BD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00ACDD-9853-0C14-809F-3B64DAD1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88CE28-4DEE-FDFA-3FC8-3FC1FEE7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621DBC-AE4C-E94D-6BFD-3E643461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0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677D-F59D-D042-F806-88888D0F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1CC8C-C38E-D17E-3FF4-1153095AE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43C5-5143-E275-3583-08DEC20F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C3ED-C9E8-B0A8-D0AA-3DF3BF36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E5FA-59AE-ADF5-A63F-E188B2A0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943B5-DF7A-1190-6188-1EDFEBAD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0D7EB-D218-E6EC-3B6A-E2C147CF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D8A1CD-18E2-17CE-9ECA-CAE614934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88D5AF-5F06-D85C-7230-B3D68FF9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4A0D9E-99F8-B67B-463C-D3D75824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740BF-9FBB-D071-A85D-80A4BE71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1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4DFD8-57FB-42AB-838C-147842CE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8F0002-CB59-8A9B-F70B-F068A81B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66F623-E520-4D2C-D52E-8C063742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EF6DD1-986F-C7C6-EA9B-130B0F0E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9E982C-8B6E-833D-770F-C66B90DB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415E19-327B-5381-CB51-288E71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7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8BFF4-81B9-938E-957F-BEA3A665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90BC2D-EBA7-B1F8-1752-55F08CEE5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0EA5C-FEB2-35B9-2F3E-5CD29773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779FE6-C1C2-33B2-86DE-1B3B8E5C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11DA2-217C-90BC-9533-5001EF22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1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949FF2-BC0B-0135-8175-79304678B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6657C3-91BD-BC27-CDD1-EDC9B444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D86BB4-F449-6A86-B555-8606C973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4C7699-38F7-610D-A45D-728E8F1B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C5F097-4DBC-7DBA-E2B0-800ED132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9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C173-AA20-8CB0-9AFB-FC5315DB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1256-D5B5-8B97-A5CB-2D457E960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BC890-AC19-3B95-FAE2-0C389C780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42C65-DE5C-7570-C1E9-F8AAA253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D61FE-B9B8-BC92-03ED-238C879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6F189-0FD1-34FF-CC0D-00727971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C78-610E-BF7F-E94A-9860838B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6E9FA-B267-C1E6-BAC7-D1CBFB619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15300-DDF8-AFE2-DEAC-F692CFEBE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4E8F7-FB0A-32A3-9CA3-F299FFB2E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6CDAA-37D7-9C60-092C-B63F87AA6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E10C8-5AF5-88BB-28CC-5ACA9494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9C5EB-F13B-41CA-035A-C857F6A1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2B9CE-822C-3B1A-366D-875A1C15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4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84B2-D25D-93F8-82CF-31E70D9D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DF953-9437-27EB-A71E-AB74BE93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08475-6192-21BC-9BE1-747836BE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1AAAC-71D7-16AE-DF76-45043C28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0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50A61-9094-D831-9C71-C308AEB2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06F87-EF86-A932-3EA5-FC17D3D6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287D-3E7E-8B1C-71CF-1308C11D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D5DE-F0B3-8FBB-E5DF-42762DFF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4614-04AE-D17C-1DD6-BCF051D5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7704D-7FC4-06FD-2C9D-2FB5FFFA8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9CFE1-A9CA-E6A6-B2E3-D9512BD2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3A2DE-1B8A-5A1C-95DF-3D948FEF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D4809-C8D5-E581-73B0-18E3D939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C657-6E69-D668-2D8E-ED69562B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F003B-703A-9BBA-15AD-B816E7FF9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EA1A0-D008-91C1-ABA1-9AF79B6D3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7DA-89BC-B2E7-DD80-F88B19FA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9E758-C5B6-5B66-C8C4-D2A2A3EC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9D04D-6E26-22DF-BE78-C2B550E9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F3DE5-BB9A-8D39-9A31-74CE280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C339B-D8DC-21E8-D1BF-3DC431FBA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B021-A61E-46DE-3F3B-549E2E45B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B456-C669-4A4E-B8A1-53DD638B43A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6AE42-D00C-6F91-C5AD-3484ADA26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6E383-5428-7A5C-C750-C56B3764C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122B-1667-4350-B2EE-3E95F7CB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0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106E-FCAA-4EB5-B054-C716DB13756D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BF893-DCBF-45C3-9F26-ED337BB611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45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41BFAE-9825-F421-58A6-94BC1497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9986B5-C653-8358-C3DD-18E561EA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8CFBB-738E-BCD3-7D1A-D4221C726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3ECA-2A0E-42D6-9631-163080EC838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B851B-D0A2-EA50-3AE1-D6948151A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98C56-EA4D-0922-C04D-5D0AF800E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7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hdphoto" Target="../media/hdphoto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g"/><Relationship Id="rId4" Type="http://schemas.openxmlformats.org/officeDocument/2006/relationships/diagramLayout" Target="../diagrams/layout2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EFBDE7-5C54-C148-EF28-BA697C2781D3}"/>
              </a:ext>
            </a:extLst>
          </p:cNvPr>
          <p:cNvSpPr txBox="1"/>
          <p:nvPr/>
        </p:nvSpPr>
        <p:spPr>
          <a:xfrm>
            <a:off x="3556000" y="482481"/>
            <a:ext cx="8636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contourW="38100">
              <a:bevelT h="25400" prst="softRound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algn="ctr" defTabSz="609585"/>
            <a:r>
              <a:rPr lang="my-MM" sz="6400" b="1" dirty="0">
                <a:ln w="22225">
                  <a:noFill/>
                  <a:prstDash val="solid"/>
                </a:ln>
                <a:solidFill>
                  <a:srgbClr val="CC9900">
                    <a:lumMod val="40000"/>
                    <a:lumOff val="60000"/>
                  </a:srgbClr>
                </a:solidFill>
                <a:latin typeface="Calibri" panose="020F0502020204030204"/>
              </a:rPr>
              <a:t>ငရဲမီးများ</a:t>
            </a:r>
            <a:endParaRPr lang="es-ES" sz="6400" b="1" dirty="0">
              <a:ln w="22225">
                <a:noFill/>
                <a:prstDash val="solid"/>
              </a:ln>
              <a:solidFill>
                <a:srgbClr val="CC9900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77D30-5BC1-02A9-F862-E1C2EDFBC3C6}"/>
              </a:ext>
            </a:extLst>
          </p:cNvPr>
          <p:cNvSpPr txBox="1"/>
          <p:nvPr/>
        </p:nvSpPr>
        <p:spPr>
          <a:xfrm>
            <a:off x="101600" y="6264355"/>
            <a:ext cx="379527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da-DK" sz="2133" b="1" dirty="0">
                <a:solidFill>
                  <a:srgbClr val="C83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10 for December 3, 2022</a:t>
            </a:r>
            <a:endParaRPr lang="es-ES" sz="2133" b="1" dirty="0">
              <a:solidFill>
                <a:srgbClr val="C83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10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75D37D-E196-20EE-BF75-292ADB2B3AEC}"/>
              </a:ext>
            </a:extLst>
          </p:cNvPr>
          <p:cNvSpPr txBox="1"/>
          <p:nvPr/>
        </p:nvSpPr>
        <p:spPr>
          <a:xfrm>
            <a:off x="1" y="-142239"/>
            <a:ext cx="9662160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5867" b="1" dirty="0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580080">
                      <a:lumMod val="50000"/>
                    </a:srgbClr>
                  </a:innerShdw>
                </a:effectLst>
                <a:latin typeface="Calibri" panose="020F0502020204030204"/>
              </a:rPr>
              <a:t>PURGATORY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432F2D-00AE-D7E9-1882-415D06D34277}"/>
              </a:ext>
            </a:extLst>
          </p:cNvPr>
          <p:cNvSpPr txBox="1"/>
          <p:nvPr/>
        </p:nvSpPr>
        <p:spPr>
          <a:xfrm>
            <a:off x="814163" y="804592"/>
            <a:ext cx="8033835" cy="7487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09585"/>
            <a:r>
              <a:rPr lang="es-ES" sz="2133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လူသည်တစ်ခါတည်းသေ၍ထိုနောက်မှတရားစီရင်တော်မူခြင်းကိုခံရသကဲ့သို့၊ </a:t>
            </a:r>
            <a:r>
              <a:rPr lang="en-US" sz="2133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2133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Hebrews</a:t>
            </a:r>
            <a:r>
              <a:rPr lang="es-ES" sz="1600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 9:27)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0DA58-5CE6-9F68-1C89-B4A2C8E5D597}"/>
              </a:ext>
            </a:extLst>
          </p:cNvPr>
          <p:cNvSpPr txBox="1"/>
          <p:nvPr/>
        </p:nvSpPr>
        <p:spPr>
          <a:xfrm>
            <a:off x="168038" y="1687639"/>
            <a:ext cx="940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s-ES" sz="2000" b="1" dirty="0" err="1">
                <a:solidFill>
                  <a:prstClr val="black"/>
                </a:solidFill>
              </a:rPr>
              <a:t>Purgatory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ကိုကောင်းကင်နှင့်ငရဲကြားရှိနေရာမဟုတ်ပြည်နယ်တစ်ခုအဖြစ် ဖော်ပြသည်။ ထိုတွင်၊ ဝိညာဉ်များသည် ကောင်းကင်ဘုံသို့မဝင်မီ ၎င်းတို့၏အပြစ်များကို သန့်စင်စေသည်။ အသက်ရှင်နေသော ဆွေမျိုးများ သို့မဟုတ် သူငယ်ချင်းများက ၎င်းတို့အတွက် စေတနာနှင့် အစုလိုက်အပြုံလိုက် ဆုတောင်းပေးသင့်သည်။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D552C6-6731-A5A8-B849-BABC9E92F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581176"/>
              </p:ext>
            </p:extLst>
          </p:nvPr>
        </p:nvGraphicFramePr>
        <p:xfrm>
          <a:off x="177428" y="4356674"/>
          <a:ext cx="11983843" cy="243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5AF1FD2E-D429-3E44-B04F-92529094790C}"/>
              </a:ext>
            </a:extLst>
          </p:cNvPr>
          <p:cNvGrpSpPr/>
          <p:nvPr/>
        </p:nvGrpSpPr>
        <p:grpSpPr>
          <a:xfrm>
            <a:off x="9712190" y="142150"/>
            <a:ext cx="2311772" cy="4718353"/>
            <a:chOff x="7372695" y="215205"/>
            <a:chExt cx="1593941" cy="3253252"/>
          </a:xfrm>
          <a:effectLst>
            <a:glow>
              <a:schemeClr val="accent1">
                <a:alpha val="40000"/>
              </a:schemeClr>
            </a:glow>
          </a:effectLst>
        </p:grpSpPr>
        <p:pic>
          <p:nvPicPr>
            <p:cNvPr id="7" name="Imagen 6" descr="Imagen que contiene grupo, parado, hombre, grande&#10;&#10;Descripción generada automáticamente">
              <a:extLst>
                <a:ext uri="{FF2B5EF4-FFF2-40B4-BE49-F238E27FC236}">
                  <a16:creationId xmlns:a16="http://schemas.microsoft.com/office/drawing/2014/main" id="{7A839F47-CBC4-F2AC-A7DE-9BBC43F55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" contras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695" y="2572630"/>
              <a:ext cx="1592581" cy="8958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Imagen 8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EC72AE71-E77F-BF89-FAB2-B8033FC7A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695" y="1372991"/>
              <a:ext cx="1593941" cy="11725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Imagen 10" descr="Imagen que contiene foto, grupo, agua, jugando&#10;&#10;Descripción generada automáticamente">
              <a:extLst>
                <a:ext uri="{FF2B5EF4-FFF2-40B4-BE49-F238E27FC236}">
                  <a16:creationId xmlns:a16="http://schemas.microsoft.com/office/drawing/2014/main" id="{596AE6B7-347C-504F-A250-10327AD28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7000"/>
                      </a14:imgEffect>
                      <a14:imgEffect>
                        <a14:brightnessContrast bright="17000" contras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4055" y="215205"/>
              <a:ext cx="1592581" cy="113073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60122A-17F9-A036-4E30-5E0E6BB89414}"/>
              </a:ext>
            </a:extLst>
          </p:cNvPr>
          <p:cNvSpPr txBox="1"/>
          <p:nvPr/>
        </p:nvSpPr>
        <p:spPr>
          <a:xfrm>
            <a:off x="3098800" y="3052188"/>
            <a:ext cx="6532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က်သလစ်၊ကော့ပတစ်၊သြသဒေါက်စ်ကဲ့သို့သောချာ့ခ်ျအများအပြားသည်အလားတူအယူဝါဒများကိုကာကွယ်ကြသည်။သို့သော်ယင်းသည်သမ္မာကျမ်းစာနှင့် ဆန့်ကျင်ဘက်ဖြစ်သည်။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0A36CEAF-5F16-1172-CC0A-F9190495084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47" y="3028770"/>
            <a:ext cx="2921372" cy="1226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27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96C793-00C3-4077-B801-A1C3B0358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D96C793-00C3-4077-B801-A1C3B0358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880ED6-C2B9-4BDC-BA08-F9FC23B02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7880ED6-C2B9-4BDC-BA08-F9FC23B02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A029F-76F9-41FE-8944-CECFC1F99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E0A029F-76F9-41FE-8944-CECFC1F99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4DB1A-913A-4043-8C9D-93A34C5EE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C44DB1A-913A-4043-8C9D-93A34C5EE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A8CD2D-A563-A799-32FF-D112117D3727}"/>
              </a:ext>
            </a:extLst>
          </p:cNvPr>
          <p:cNvSpPr txBox="1"/>
          <p:nvPr/>
        </p:nvSpPr>
        <p:spPr>
          <a:xfrm>
            <a:off x="3290696" y="130885"/>
            <a:ext cx="5586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400" b="1" dirty="0">
                <a:solidFill>
                  <a:prstClr val="black"/>
                </a:solidFill>
              </a:rPr>
              <a:t>ကောင်းကင်ဘုံ </a:t>
            </a:r>
            <a:endParaRPr lang="es-ES" sz="4400" b="1" spc="400" dirty="0">
              <a:ln w="12700">
                <a:solidFill>
                  <a:srgbClr val="580080">
                    <a:lumMod val="50000"/>
                  </a:srgbClr>
                </a:solidFill>
                <a:prstDash val="solid"/>
              </a:ln>
              <a:pattFill prst="narHorz">
                <a:fgClr>
                  <a:srgbClr val="580080"/>
                </a:fgClr>
                <a:bgClr>
                  <a:srgbClr val="EEC9FF"/>
                </a:bgClr>
              </a:patt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F2AA48-C683-A93D-4B6B-31EBF056E3B6}"/>
              </a:ext>
            </a:extLst>
          </p:cNvPr>
          <p:cNvSpPr txBox="1"/>
          <p:nvPr/>
        </p:nvSpPr>
        <p:spPr>
          <a:xfrm>
            <a:off x="3326461" y="816759"/>
            <a:ext cx="5551000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133" b="1" dirty="0">
                <a:solidFill>
                  <a:srgbClr val="974F5E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974F5E"/>
                </a:solidFill>
                <a:latin typeface="Comic Sans MS" panose="030F0702030302020204" pitchFamily="66" charset="0"/>
              </a:rPr>
              <a:t>ဘုရားသခင်ကိုပြစ်မှားသောစကားအားဖြင့်နာမတော်နှင့်တဲတော်ကိုလည်းကောင်း၊ကောင်းကင်သားတို့ကိုလည်းကောင်းပြစ်မှားခြင်းငှာနှုတ်ကိုဖွင့်ထား၏။ </a:t>
            </a:r>
            <a:r>
              <a:rPr lang="es-ES" sz="1600" b="1" dirty="0" err="1">
                <a:solidFill>
                  <a:srgbClr val="974F5E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974F5E"/>
                </a:solidFill>
                <a:latin typeface="Comic Sans MS" panose="030F0702030302020204" pitchFamily="66" charset="0"/>
              </a:rPr>
              <a:t> 13:6)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DB57D2-98B9-2232-10A1-5D0656DD2C30}"/>
              </a:ext>
            </a:extLst>
          </p:cNvPr>
          <p:cNvSpPr txBox="1"/>
          <p:nvPr/>
        </p:nvSpPr>
        <p:spPr>
          <a:xfrm>
            <a:off x="2854253" y="2638687"/>
            <a:ext cx="933774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သမ္မာကျမ်းစာအရ ဘုရားသခင် (1</a:t>
            </a:r>
            <a:r>
              <a:rPr lang="en-US" sz="2000" b="1" dirty="0">
                <a:solidFill>
                  <a:prstClr val="black"/>
                </a:solidFill>
              </a:rPr>
              <a:t>K. 8:30); </a:t>
            </a:r>
            <a:r>
              <a:rPr lang="my-MM" sz="2000" b="1" dirty="0">
                <a:solidFill>
                  <a:prstClr val="black"/>
                </a:solidFill>
              </a:rPr>
              <a:t>ကောင်းကင်တမန်များ (ဆာ ၁၄၈:၁-၂); ဧနောက် (</a:t>
            </a:r>
            <a:r>
              <a:rPr lang="en-US" sz="2000" b="1" dirty="0">
                <a:solidFill>
                  <a:prstClr val="black"/>
                </a:solidFill>
              </a:rPr>
              <a:t>Gn. 5:24); </a:t>
            </a:r>
            <a:r>
              <a:rPr lang="my-MM" sz="2000" b="1" dirty="0">
                <a:solidFill>
                  <a:prstClr val="black"/>
                </a:solidFill>
              </a:rPr>
              <a:t>ဧလိယ (2</a:t>
            </a:r>
            <a:r>
              <a:rPr lang="en-US" sz="2000" b="1" dirty="0">
                <a:solidFill>
                  <a:prstClr val="black"/>
                </a:solidFill>
              </a:rPr>
              <a:t>K. 2:11); </a:t>
            </a:r>
            <a:r>
              <a:rPr lang="my-MM" sz="2000" b="1" dirty="0">
                <a:solidFill>
                  <a:prstClr val="black"/>
                </a:solidFill>
              </a:rPr>
              <a:t>မောရှေ (ယုဒ။ 9); ယေရှုနှင့်အတူ ရှင်ပြန်ထမြောက်ခဲ့ကြသူများ (မဿဲ ၂၇း၅၂-၅၃)။</a:t>
            </a: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ထိုနေရာတွင် နေထိုင်သောဝိညာဉ်များ မရှိပါ။ ကောင်းကင်ဘုံသို့ တက်သွားသော လူသားများသည် ရှင်ပြန်ထမြောက်ခြင်း သို့မဟုတ် အသွင်ပြောင်းသော ခန္ဓာကိုယ်များရှိသည်။</a:t>
            </a: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 ရုပ်ခန္ဓာဖြင့် ဒုတိယအကြိမ်ကြွလာချိန်တွင် ကောင်းကင်ဘုံသို့ သွားမည်ဖြစ်ကြောင်း ရှင်းပြခဲ့သည်။ သေလွန်သောသူတို့သည် ရှင်ပြန်ထမြောက်၍၊ အသက်ရှင်သောသူတို့သည် ပြောင်းလဲခြင်းသို့ ရောက်ကြလိမ့်မည် (၁သက် ၄း၁၅-၁၇၊ ၁ကော ၁၅း၅၁-၅၂)။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EFDC7008-95E2-F8BE-4782-5DE473E1B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55" y="235755"/>
            <a:ext cx="3137787" cy="2353340"/>
          </a:xfrm>
          <a:prstGeom prst="rect">
            <a:avLst/>
          </a:prstGeom>
          <a:ln w="38100" cap="sq">
            <a:solidFill>
              <a:srgbClr val="D6B1B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7BFF43-33F8-F603-F6EA-7D55E67CB9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383" y="251579"/>
            <a:ext cx="3125863" cy="2241727"/>
          </a:xfrm>
          <a:prstGeom prst="rect">
            <a:avLst/>
          </a:prstGeom>
          <a:ln w="38100" cap="sq">
            <a:solidFill>
              <a:srgbClr val="D7490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DF3FACB-2580-888C-F689-BAC6A4A1D376}"/>
              </a:ext>
            </a:extLst>
          </p:cNvPr>
          <p:cNvSpPr txBox="1"/>
          <p:nvPr/>
        </p:nvSpPr>
        <p:spPr>
          <a:xfrm>
            <a:off x="176755" y="5958046"/>
            <a:ext cx="11814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ရှင်ပြန်ထမြောက်ခြင်း မရှိလျှင် “ခရစ်တော်၌ အိပ်ပျော်သောသူတို့သည် သေကြပြီ။” (၁ကော ၁၅:၁၈)။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F427C1-65E2-052D-B0B0-BCEEABC8FCF0}"/>
              </a:ext>
            </a:extLst>
          </p:cNvPr>
          <p:cNvSpPr txBox="1"/>
          <p:nvPr/>
        </p:nvSpPr>
        <p:spPr>
          <a:xfrm>
            <a:off x="3302621" y="2200081"/>
            <a:ext cx="557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ကောင်းကင်ဘုံမှာဘယ်သူတွေနေလဲ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Imagen 17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CD91ADFB-BF87-87C6-076C-30D2AF74D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2804922"/>
            <a:ext cx="2403191" cy="2995668"/>
          </a:xfrm>
          <a:prstGeom prst="rect">
            <a:avLst/>
          </a:prstGeom>
          <a:effectLst>
            <a:reflection blurRad="6350" stA="52000" endA="300" endPos="9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024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B26AC5-1944-7D6B-065F-E81A4D8658D3}"/>
              </a:ext>
            </a:extLst>
          </p:cNvPr>
          <p:cNvSpPr txBox="1"/>
          <p:nvPr/>
        </p:nvSpPr>
        <p:spPr>
          <a:xfrm>
            <a:off x="2899200" y="554269"/>
            <a:ext cx="9177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E. G. W. (Counsels to Writers and Editors, cp. 4, p. 36)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760A5-8E13-F302-1744-92E2F6B5635E}"/>
              </a:ext>
            </a:extLst>
          </p:cNvPr>
          <p:cNvSpPr txBox="1"/>
          <p:nvPr/>
        </p:nvSpPr>
        <p:spPr>
          <a:xfrm>
            <a:off x="2383971" y="1271584"/>
            <a:ext cx="952499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“</a:t>
            </a:r>
            <a:r>
              <a:rPr lang="my-MM" sz="2400" dirty="0"/>
              <a:t>လူ</a:t>
            </a:r>
            <a:r>
              <a:rPr lang="en-US" sz="2400" dirty="0" err="1"/>
              <a:t>များသည</a:t>
            </a:r>
            <a:r>
              <a:rPr lang="en-US" sz="2400" dirty="0"/>
              <a:t>် </a:t>
            </a:r>
            <a:r>
              <a:rPr lang="en-US" sz="2400" dirty="0" err="1"/>
              <a:t>အမှားကိုဖျော်ဖြေတတ</a:t>
            </a:r>
            <a:r>
              <a:rPr lang="en-US" sz="2400" dirty="0"/>
              <a:t>်၏။ </a:t>
            </a:r>
            <a:r>
              <a:rPr lang="en-US" sz="2400" dirty="0" err="1"/>
              <a:t>အမှန်တရားကို</a:t>
            </a:r>
            <a:r>
              <a:rPr lang="en-US" sz="2400" dirty="0"/>
              <a:t> </a:t>
            </a:r>
            <a:r>
              <a:rPr lang="en-US" sz="2400" dirty="0" err="1"/>
              <a:t>ရှင်းရှင်းလင်းလင်း</a:t>
            </a:r>
            <a:r>
              <a:rPr lang="en-US" sz="2400" dirty="0"/>
              <a:t> </a:t>
            </a:r>
            <a:r>
              <a:rPr lang="en-US" sz="2400" dirty="0" err="1"/>
              <a:t>သိမြင်လာသောအခ</a:t>
            </a:r>
            <a:r>
              <a:rPr lang="en-US" sz="2400" dirty="0"/>
              <a:t>ါ </a:t>
            </a:r>
            <a:r>
              <a:rPr lang="en-US" sz="2400" dirty="0" err="1"/>
              <a:t>သူတို</a:t>
            </a:r>
            <a:r>
              <a:rPr lang="en-US" sz="2400" dirty="0"/>
              <a:t>့၏</a:t>
            </a:r>
            <a:r>
              <a:rPr lang="en-US" sz="2400" dirty="0" err="1"/>
              <a:t>အယူဝါဒများကိုဘုရားသခင</a:t>
            </a:r>
            <a:r>
              <a:rPr lang="en-US" sz="2400" dirty="0"/>
              <a:t>်၏</a:t>
            </a:r>
            <a:r>
              <a:rPr lang="en-US" sz="2400" dirty="0" err="1"/>
              <a:t>နှုတ်ကပတ်တော်သို</a:t>
            </a:r>
            <a:r>
              <a:rPr lang="en-US" sz="2400" dirty="0"/>
              <a:t>့ </a:t>
            </a:r>
            <a:r>
              <a:rPr lang="en-US" sz="2400" dirty="0" err="1"/>
              <a:t>ယူဆောင်လာကာ</a:t>
            </a:r>
            <a:r>
              <a:rPr lang="en-US" sz="2400" dirty="0"/>
              <a:t> ၎</a:t>
            </a:r>
            <a:r>
              <a:rPr lang="en-US" sz="2400" dirty="0" err="1"/>
              <a:t>င်းတို</a:t>
            </a:r>
            <a:r>
              <a:rPr lang="en-US" sz="2400" dirty="0"/>
              <a:t>့၏ </a:t>
            </a:r>
            <a:r>
              <a:rPr lang="en-US" sz="2400" dirty="0" err="1"/>
              <a:t>အယူအဆများကို</a:t>
            </a:r>
            <a:r>
              <a:rPr lang="en-US" sz="2400" dirty="0"/>
              <a:t> </a:t>
            </a:r>
            <a:r>
              <a:rPr lang="en-US" sz="2400" dirty="0" err="1"/>
              <a:t>မှန်မှန်ကန်ကန</a:t>
            </a:r>
            <a:r>
              <a:rPr lang="en-US" sz="2400" dirty="0"/>
              <a:t>် </a:t>
            </a:r>
            <a:r>
              <a:rPr lang="en-US" sz="2400" dirty="0" err="1"/>
              <a:t>သက်သေပြရန</a:t>
            </a:r>
            <a:r>
              <a:rPr lang="en-US" sz="2400" dirty="0"/>
              <a:t>် </a:t>
            </a:r>
            <a:r>
              <a:rPr lang="en-US" sz="2400" dirty="0" err="1"/>
              <a:t>ဘုရားသခင</a:t>
            </a:r>
            <a:r>
              <a:rPr lang="en-US" sz="2400" dirty="0"/>
              <a:t>်၏ </a:t>
            </a:r>
            <a:r>
              <a:rPr lang="en-US" sz="2400" dirty="0" err="1"/>
              <a:t>နှုတ်ကပတ်တော်များကို</a:t>
            </a:r>
            <a:r>
              <a:rPr lang="en-US" sz="2400" dirty="0"/>
              <a:t> </a:t>
            </a:r>
            <a:r>
              <a:rPr lang="en-US" sz="2400" dirty="0" err="1"/>
              <a:t>မဖတ်ဘဲ</a:t>
            </a:r>
            <a:r>
              <a:rPr lang="en-US" sz="2400" dirty="0"/>
              <a:t> </a:t>
            </a:r>
            <a:r>
              <a:rPr lang="my-MM" sz="2400" dirty="0"/>
              <a:t>မှောင်မိုက် မျက်စိကန်းခြင်း၌ ကျင်လည်ခြင်း ပြုကြ</a:t>
            </a:r>
            <a:r>
              <a:rPr lang="en-US" sz="2400" dirty="0"/>
              <a:t> </a:t>
            </a:r>
            <a:r>
              <a:rPr lang="en-US" sz="2400" dirty="0" err="1"/>
              <a:t>မည်မဟုတ်ပေ</a:t>
            </a:r>
            <a:r>
              <a:rPr lang="en-US" sz="2400" dirty="0"/>
              <a:t> </a:t>
            </a:r>
            <a:r>
              <a:rPr lang="my-MM" sz="2400" dirty="0"/>
              <a:t>။</a:t>
            </a:r>
            <a:r>
              <a:rPr lang="en-US" sz="2400" dirty="0" err="1"/>
              <a:t>များစွာသောသူတို့သည</a:t>
            </a:r>
            <a:r>
              <a:rPr lang="en-US" sz="2400" dirty="0"/>
              <a:t>် </a:t>
            </a:r>
            <a:r>
              <a:rPr lang="en-US" sz="2400" dirty="0" err="1"/>
              <a:t>မိမိတို</a:t>
            </a:r>
            <a:r>
              <a:rPr lang="en-US" sz="2400" dirty="0"/>
              <a:t>့၏</a:t>
            </a:r>
            <a:r>
              <a:rPr lang="en-US" sz="2400" dirty="0" err="1"/>
              <a:t>ထင်မြင်ယူဆချက်များနှင</a:t>
            </a:r>
            <a:r>
              <a:rPr lang="en-US" sz="2400" dirty="0"/>
              <a:t>့်</a:t>
            </a:r>
            <a:r>
              <a:rPr lang="en-US" sz="2400" dirty="0" err="1"/>
              <a:t>ကိုက်ညီသော</a:t>
            </a:r>
            <a:r>
              <a:rPr lang="en-US" sz="2400" dirty="0"/>
              <a:t> </a:t>
            </a:r>
            <a:r>
              <a:rPr lang="en-US" sz="2400" dirty="0" err="1"/>
              <a:t>ကျမ်းစာစကားများကို</a:t>
            </a:r>
            <a:r>
              <a:rPr lang="en-US" sz="2400" dirty="0"/>
              <a:t> </a:t>
            </a:r>
            <a:r>
              <a:rPr lang="en-US" sz="2400" dirty="0" err="1"/>
              <a:t>အဓိပ္ပာယ်ဖွင</a:t>
            </a:r>
            <a:r>
              <a:rPr lang="en-US" sz="2400" dirty="0"/>
              <a:t>့်</a:t>
            </a:r>
            <a:r>
              <a:rPr lang="en-US" sz="2400" dirty="0" err="1"/>
              <a:t>ဆိုကြပြီးဘုရားသခင</a:t>
            </a:r>
            <a:r>
              <a:rPr lang="en-US" sz="2400" dirty="0"/>
              <a:t>့်</a:t>
            </a:r>
            <a:r>
              <a:rPr lang="en-US" sz="2400" dirty="0" err="1"/>
              <a:t>နှုတ်ကပါဌ်တော်ကိုလွဲမှားစွာအဓိပ္ပာယ်ပြန်ဆိုခြင်းဖြင</a:t>
            </a:r>
            <a:r>
              <a:rPr lang="en-US" sz="2400" dirty="0"/>
              <a:t>့် </a:t>
            </a:r>
            <a:r>
              <a:rPr lang="en-US" sz="2400" dirty="0" err="1"/>
              <a:t>မိမိတို့ကိုယ်ကိုလှည</a:t>
            </a:r>
            <a:r>
              <a:rPr lang="en-US" sz="2400" dirty="0"/>
              <a:t>့်</a:t>
            </a:r>
            <a:r>
              <a:rPr lang="en-US" sz="2400" dirty="0" err="1"/>
              <a:t>ဖြားကာ</a:t>
            </a:r>
            <a:r>
              <a:rPr lang="en-US" sz="2400" dirty="0"/>
              <a:t> </a:t>
            </a:r>
            <a:r>
              <a:rPr lang="en-US" sz="2400" dirty="0" err="1"/>
              <a:t>အခြားသူများကိုလှည</a:t>
            </a:r>
            <a:r>
              <a:rPr lang="en-US" sz="2400" dirty="0"/>
              <a:t>့်</a:t>
            </a:r>
            <a:r>
              <a:rPr lang="en-US" sz="2400" dirty="0" err="1"/>
              <a:t>ဖြားကြသည</a:t>
            </a:r>
            <a:r>
              <a:rPr lang="en-US" sz="2400" dirty="0"/>
              <a:t>်။”</a:t>
            </a:r>
          </a:p>
        </p:txBody>
      </p:sp>
    </p:spTree>
    <p:extLst>
      <p:ext uri="{BB962C8B-B14F-4D97-AF65-F5344CB8AC3E}">
        <p14:creationId xmlns:p14="http://schemas.microsoft.com/office/powerpoint/2010/main" val="1583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D5561F-5B37-4A02-8E71-B7FE5E030E53}"/>
              </a:ext>
            </a:extLst>
          </p:cNvPr>
          <p:cNvSpPr txBox="1"/>
          <p:nvPr/>
        </p:nvSpPr>
        <p:spPr>
          <a:xfrm>
            <a:off x="0" y="281344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7200" b="1" dirty="0">
                <a:solidFill>
                  <a:srgbClr val="189F62"/>
                </a:solidFill>
              </a:rPr>
              <a:t>ဘယ်သူက မသေနိုင်လဲ</a:t>
            </a:r>
            <a:r>
              <a:rPr lang="es-ES" sz="7200" b="1" dirty="0">
                <a:solidFill>
                  <a:srgbClr val="189F62"/>
                </a:solidFill>
                <a:latin typeface="Calibri" panose="020F0502020204030204"/>
              </a:rPr>
              <a:t>? </a:t>
            </a:r>
            <a:endParaRPr lang="es-ES" sz="7200" b="1" dirty="0">
              <a:ln w="10160">
                <a:solidFill>
                  <a:srgbClr val="177329">
                    <a:lumMod val="7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00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236780-129E-5D29-B753-596994B7DABC}"/>
              </a:ext>
            </a:extLst>
          </p:cNvPr>
          <p:cNvSpPr txBox="1"/>
          <p:nvPr/>
        </p:nvSpPr>
        <p:spPr>
          <a:xfrm>
            <a:off x="0" y="7702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 prst="slope"/>
            </a:sp3d>
          </a:bodyPr>
          <a:lstStyle/>
          <a:p>
            <a:pPr algn="ctr" defTabSz="609585"/>
            <a:r>
              <a:rPr lang="my-MM" sz="4000" b="1" dirty="0">
                <a:solidFill>
                  <a:prstClr val="black"/>
                </a:solidFill>
              </a:rPr>
              <a:t> ထာဝရအသက်ကို ဘယ်လိုရနိုင်မလဲ။ </a:t>
            </a:r>
            <a:endParaRPr lang="es-ES" sz="4000" b="1" dirty="0">
              <a:ln w="0"/>
              <a:gradFill>
                <a:gsLst>
                  <a:gs pos="0">
                    <a:srgbClr val="177329">
                      <a:lumMod val="50000"/>
                    </a:srgbClr>
                  </a:gs>
                  <a:gs pos="50000">
                    <a:srgbClr val="177329"/>
                  </a:gs>
                  <a:gs pos="100000">
                    <a:srgbClr val="177329">
                      <a:lumMod val="40000"/>
                      <a:lumOff val="60000"/>
                    </a:srgbClr>
                  </a:gs>
                </a:gsLst>
                <a:lin ang="5400000"/>
              </a:gradFill>
              <a:effectLst>
                <a:reflection blurRad="6350" stA="53000" endA="300" endPos="200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5D6C92-3129-2D6E-E44E-D1B4FCA50734}"/>
              </a:ext>
            </a:extLst>
          </p:cNvPr>
          <p:cNvSpPr txBox="1"/>
          <p:nvPr/>
        </p:nvSpPr>
        <p:spPr>
          <a:xfrm>
            <a:off x="-141949" y="710179"/>
            <a:ext cx="12191999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ထိုသူတို့သည် ထာဝရအပြစ်ဒဏ်ခံရာသို့လည်းကောင်း၊ ဖြောင့်မတ်သောသူတို့မူကား၊ ထာဝရအသက်ရှင်ရာသို့လည်းကောင်း သွားရကြလတံ့ဟု မိန့်တော်မူ၏။ </a:t>
            </a:r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(Matthew 25:46)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2F8AA1-D8A5-1166-8C6F-091074849C64}"/>
              </a:ext>
            </a:extLst>
          </p:cNvPr>
          <p:cNvSpPr txBox="1"/>
          <p:nvPr/>
        </p:nvSpPr>
        <p:spPr>
          <a:xfrm>
            <a:off x="2506328" y="1611384"/>
            <a:ext cx="6143272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ထာဝရပြစ်ဒဏ်သည် အဆုံးရှိသည်ကို ကျွန်ုပ်တို့ သိရှိလာရသည်။ ထာဝရအသက်သည်လည်း အဆုံးရှိသလော။</a:t>
            </a:r>
            <a:endParaRPr lang="en-US" sz="22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ဘုရားသခင်သည် တစ်ခုတည်းသော အမှန်တကယ် မသေနိုင်သော သတ္တဝါဖြစ်သည် (၁တိ ၆း၁၅-၁၆)။ အသက်ကိုပေးကမ်း၍ထိန်းနိုင်သောတစ်ပါးတည်းသော သူ (ဆာ ၃၆:၉၊ ကော ၁း၁၇)။ထို့ကြောင့် ဖန်ဆင်းခံ သတ္တဝါအားလုံးသည် အခြေအနေအရ မသေနိုင်သော (ရှိကြလိမ့်မည်)။ ထို့ကြောင့်မေးခွန်းမှာထာဝရအသက်ရရန်နှင့် ဘယ်တော့မှမသေရန် ကျွန်ုပ်တို့ ဘာလုပ်ရမည်နည်း။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Imagen que contiene ropa, hombre, posando, parado&#10;&#10;Descripción generada automáticamente">
            <a:extLst>
              <a:ext uri="{FF2B5EF4-FFF2-40B4-BE49-F238E27FC236}">
                <a16:creationId xmlns:a16="http://schemas.microsoft.com/office/drawing/2014/main" id="{634067EC-F4DE-A2C2-18BB-88672CE50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601" y="1449277"/>
            <a:ext cx="3400449" cy="3986561"/>
          </a:xfrm>
          <a:prstGeom prst="roundRect">
            <a:avLst>
              <a:gd name="adj" fmla="val 650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estrella amarilla&#10;&#10;Descripción generada automáticamente con confianza media">
            <a:extLst>
              <a:ext uri="{FF2B5EF4-FFF2-40B4-BE49-F238E27FC236}">
                <a16:creationId xmlns:a16="http://schemas.microsoft.com/office/drawing/2014/main" id="{F5878E7C-562D-C81E-2B3A-6FF1D71CC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59" y="1526046"/>
            <a:ext cx="2060563" cy="25798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2CA297-FB9A-CC6E-6DE9-8BEB925B0A0C}"/>
              </a:ext>
            </a:extLst>
          </p:cNvPr>
          <p:cNvSpPr txBox="1"/>
          <p:nvPr/>
        </p:nvSpPr>
        <p:spPr>
          <a:xfrm>
            <a:off x="2497802" y="5495001"/>
            <a:ext cx="92923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အဖြေကို ၁ ယောဟန် ၅:၁၁-၁၂ တွင်တွေ့နိုင်သည်– “သားတော်ကိုရသောသူသည် အသက်ကိုရ၏။” ဒုတိယကြွလာပြီးနောက် ကျွန်ုပ်တို့သည် သခင်ယေရှုနှင့် ထာဝရနီးကပ်နေမည်ဖြစ်သောကြောင့် ကျွန်ုပ်တို့သည် မည်သည့်အခါမျှ သေဆုံးမည်မဟုတ်ပါ။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n 13" descr="Imagen que contiene persona, interior, mujer, parado&#10;&#10;Descripción generada automáticamente">
            <a:extLst>
              <a:ext uri="{FF2B5EF4-FFF2-40B4-BE49-F238E27FC236}">
                <a16:creationId xmlns:a16="http://schemas.microsoft.com/office/drawing/2014/main" id="{4636AB6A-94D1-503F-A904-CBB9BCEAE3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10" y="4398754"/>
            <a:ext cx="2198069" cy="225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902122"/>
            </a:contourClr>
          </a:sp3d>
        </p:spPr>
      </p:pic>
    </p:spTree>
    <p:extLst>
      <p:ext uri="{BB962C8B-B14F-4D97-AF65-F5344CB8AC3E}">
        <p14:creationId xmlns:p14="http://schemas.microsoft.com/office/powerpoint/2010/main" val="19716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C35118-86DE-B49D-05BA-56C76DF9FDB1}"/>
              </a:ext>
            </a:extLst>
          </p:cNvPr>
          <p:cNvSpPr txBox="1"/>
          <p:nvPr/>
        </p:nvSpPr>
        <p:spPr>
          <a:xfrm>
            <a:off x="1609349" y="987111"/>
            <a:ext cx="1043985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my-MM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“ခရစ်တော်ဒုတိယအကြိမ်ပေါ်ထွန်းလာချိန်အထိသူ၏လူများသည် နိုင်ငံတော်ကိုရရှိနိုင်မည်မဟုတ်ပေ။ဘုရားသခင်၏နိုင်ငံတော်မူကား၊ မပျက်စီးနိုင်၊ ထာဝရတည်လိမ့်မည်။ ထို့ကြောင့် လူသည် သူ၏လက်ရှိအခြေအနေတွင် ဘုရားသခင်၏နိုင်ငံတော်သို့ မ၀င်ရောက်နိုင်ပေ။ သခင်ယေရှုကြွလာတော်မူသောအခါ၊ ထို့နောက် ၎င်းတို့အား အမွေဆက်ခံသူများသာ နိုင်ငံတော်ကို အမွေဆက်ခံရန် ခေါ်တော်မူသည်။”</a:t>
            </a:r>
            <a:endParaRPr lang="es-ES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26AC5-1944-7D6B-065F-E81A4D8658D3}"/>
              </a:ext>
            </a:extLst>
          </p:cNvPr>
          <p:cNvSpPr txBox="1"/>
          <p:nvPr/>
        </p:nvSpPr>
        <p:spPr>
          <a:xfrm>
            <a:off x="6439391" y="6204870"/>
            <a:ext cx="546181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E. G. W. (The Great Controversy, cp. 18, p. 322)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20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C35118-86DE-B49D-05BA-56C76DF9FDB1}"/>
              </a:ext>
            </a:extLst>
          </p:cNvPr>
          <p:cNvSpPr txBox="1"/>
          <p:nvPr/>
        </p:nvSpPr>
        <p:spPr>
          <a:xfrm>
            <a:off x="1676399" y="508607"/>
            <a:ext cx="9744430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my-MM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“ယေရှုကြွလာပြီ။ ဒါပေမဲ့ ယာယီမင်းသားအဖြစ် စိုးစံဖို့ မဟုတ်ပါဘူး။ဖြောင့်မတ်သောသေလွန်သူများကိုထမြောက်စေကာ၊ အသက်ရှင်သောသန့်ရှင်းသူတို့ကိုဘုန်းကြီးသောမသေနိုင်သောအဖြစ်သို့ ပြောင်းလဲစေကာ၊ သန့်ရှင်းသူများနှင့်အတူ၊ နိုင်ငံတော်ကို ကောင်းကင်တပြင်လုံးအောက်တွင် သိမ်းယူမည်ဖြစ်သည်။ ဒီနိုင်ငံဟာ ဘယ်တော့မှ ဆုံးမှာမဟုတ်ဘူး။ သို့ပြုလျှင် ယေရှုကို စိတ်ရှည်စွာစောင့်ဆိုင်းသောသူတို့သည်ကိုယ်တော်ကဲ့သို့ဖြစ်လိမ့်မည်။”</a:t>
            </a:r>
            <a:endParaRPr lang="es-ES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26AC5-1944-7D6B-065F-E81A4D8658D3}"/>
              </a:ext>
            </a:extLst>
          </p:cNvPr>
          <p:cNvSpPr txBox="1"/>
          <p:nvPr/>
        </p:nvSpPr>
        <p:spPr>
          <a:xfrm>
            <a:off x="6972689" y="5507443"/>
            <a:ext cx="421352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133" b="1">
                <a:solidFill>
                  <a:prstClr val="black"/>
                </a:solidFill>
                <a:latin typeface="Calibri" panose="020F0502020204030204"/>
              </a:rPr>
              <a:t>E. G. W. (Lift Him Up, December 31)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20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FEE0235-7DBE-B418-E3AB-82DDEA32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27" y="2105320"/>
            <a:ext cx="5294716" cy="3971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9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Un dibujo de una ciudad&#10;&#10;Descripción generada automáticamente con confianza media">
            <a:extLst>
              <a:ext uri="{FF2B5EF4-FFF2-40B4-BE49-F238E27FC236}">
                <a16:creationId xmlns:a16="http://schemas.microsoft.com/office/drawing/2014/main" id="{107F7539-0388-0A8F-4025-A82D28EC8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17" y="781643"/>
            <a:ext cx="5294715" cy="5294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9A5FF8-BDBC-DAAD-5D94-574AE4951F78}"/>
              </a:ext>
            </a:extLst>
          </p:cNvPr>
          <p:cNvSpPr txBox="1"/>
          <p:nvPr/>
        </p:nvSpPr>
        <p:spPr>
          <a:xfrm>
            <a:off x="643470" y="438117"/>
            <a:ext cx="5282375" cy="20005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377">
              <a:spcBef>
                <a:spcPts val="600"/>
              </a:spcBef>
            </a:pPr>
            <a:endParaRPr lang="en-US" sz="1800" dirty="0">
              <a:effectLst/>
              <a:latin typeface="Myanmar Text" panose="020B0502040204020203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defTabSz="914377">
              <a:spcBef>
                <a:spcPts val="600"/>
              </a:spcBef>
            </a:pPr>
            <a:r>
              <a:rPr lang="en-US" sz="2400" dirty="0">
                <a:effectLst/>
                <a:latin typeface="Myanmar Text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‘‘</a:t>
            </a:r>
            <a:r>
              <a:rPr lang="my-MM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ခပ်သိမ်းသောအရာကိုစုံစမ်း၍ကောင်းသောအရာကို အမြဲ ကိုင်စွဲကြလော့’’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  				</a:t>
            </a:r>
            <a:r>
              <a:rPr lang="my-MM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(၁သက်၊ ၅း၂၁)။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defTabSz="914377">
              <a:spcBef>
                <a:spcPts val="600"/>
              </a:spcBef>
            </a:pPr>
            <a:endParaRPr lang="es-E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71B481-5AFB-6089-40D8-E387EC61821A}"/>
              </a:ext>
            </a:extLst>
          </p:cNvPr>
          <p:cNvSpPr txBox="1"/>
          <p:nvPr/>
        </p:nvSpPr>
        <p:spPr>
          <a:xfrm>
            <a:off x="6048781" y="3386472"/>
            <a:ext cx="6105452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FC4C1C"/>
                </a:solidFill>
              </a:rPr>
              <a:t>မသေနိုင်သောဝိညာဉ်များ</a:t>
            </a:r>
            <a:endParaRPr lang="es-ES" sz="2400" b="1" dirty="0">
              <a:solidFill>
                <a:srgbClr val="FC4C1C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/>
              <a:t>မသေနိုင်သောပိုး</a:t>
            </a:r>
            <a:endParaRPr lang="en-US" sz="2400" b="1" dirty="0"/>
          </a:p>
          <a:p>
            <a:pPr defTabSz="609585"/>
            <a:r>
              <a:rPr lang="my-MM" sz="2400" b="1" dirty="0">
                <a:solidFill>
                  <a:srgbClr val="A40951"/>
                </a:solidFill>
              </a:rPr>
              <a:t>မသေနိုင်သောဝိညာဉ်များသည် မည်သည့်နေရာသို့ သွားသင့်သနည်း။</a:t>
            </a:r>
            <a:endParaRPr lang="en-US" sz="2400" b="1" dirty="0">
              <a:solidFill>
                <a:srgbClr val="A40951"/>
              </a:solidFill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 ငရဲ 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alibri" panose="020F0502020204030204"/>
              </a:rPr>
              <a:t>Purgatory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s-E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ကောင်းကင်ဘုံ 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/>
            <a:r>
              <a:rPr lang="my-MM" sz="2400" b="1" dirty="0">
                <a:solidFill>
                  <a:srgbClr val="189F62"/>
                </a:solidFill>
              </a:rPr>
              <a:t>ဘယ်သူက မသေနိုင်လဲ</a:t>
            </a:r>
            <a:r>
              <a:rPr lang="es-ES" sz="2400" b="1" dirty="0">
                <a:solidFill>
                  <a:srgbClr val="189F62"/>
                </a:solidFill>
                <a:latin typeface="Calibri" panose="020F0502020204030204"/>
              </a:rPr>
              <a:t>?</a:t>
            </a: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 ထာဝရအသက်ကို ဘယ်လိုရနိုင်မလဲ။ 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9A5661-2852-D1F5-7340-1A66CF0F2779}"/>
              </a:ext>
            </a:extLst>
          </p:cNvPr>
          <p:cNvSpPr txBox="1"/>
          <p:nvPr/>
        </p:nvSpPr>
        <p:spPr>
          <a:xfrm>
            <a:off x="152872" y="190884"/>
            <a:ext cx="7426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သမ္မာကျမ်းစာကကျွန်ုပ်တို့သည်သေတတ်ပြီးဝိညာဉ်သေဆုံး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သည်(ဟေရှာယ ၅၁:၁၂၊ ရော ၆း၁၂၊ ဧဇ. ၁၈:၂၀)။ သို့သော်၊ ကျွန်ုပ်တို့သေဆုံးပြီးနောက်တွင်ဆက်လက်အသက်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ရှင်နေသည့်မသေနိုင်သောဝိညာဉ်တစ်ခုရှိကြောင်းခရစ်ယာန်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အများစုကယုံကြည်ပြီးသွန်သင်ဆုံးမကြသည်။သို့သော် ထိုခရစ်ယာန်များကြားတွင် ဝိညာဉ်သွားရမည့်နေရာကို သဘောတူညီမှုမရှိပေ။ ၎င်းသည်သမ္မာကျမ်းစာအယူဝါဒ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မဟုတ်သောကြောင့်သီအိုရီများစွာ ပေါ်ပေါက်လာခဲ့သည်။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4610A64-2B22-C264-EAFB-50AC77044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2" y="3535680"/>
            <a:ext cx="4547475" cy="30351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E90D33E7-E612-0B9F-413F-299010B63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02" y="256651"/>
            <a:ext cx="4197887" cy="2720229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Forma, Flecha&#10;&#10;Descripción generada automáticamente">
            <a:extLst>
              <a:ext uri="{FF2B5EF4-FFF2-40B4-BE49-F238E27FC236}">
                <a16:creationId xmlns:a16="http://schemas.microsoft.com/office/drawing/2014/main" id="{CF407C6C-DF69-E343-3AF0-A2FB13BDA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34" y="5220816"/>
            <a:ext cx="413873" cy="304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9BABFC3-303F-1C96-51C4-2B476B0DE8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34" y="3774673"/>
            <a:ext cx="413873" cy="304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CE4E5776-0162-C9E8-01C1-1FFCC89A95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34" y="6373403"/>
            <a:ext cx="413873" cy="304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930DFA6B-BB65-A4D9-AA2D-FF92BE8B6D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34" y="5608928"/>
            <a:ext cx="413873" cy="304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Descripción generada automáticamente">
            <a:extLst>
              <a:ext uri="{FF2B5EF4-FFF2-40B4-BE49-F238E27FC236}">
                <a16:creationId xmlns:a16="http://schemas.microsoft.com/office/drawing/2014/main" id="{A242251B-EA60-21BF-0DAB-314C5EFA5E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87643"/>
            <a:ext cx="413873" cy="304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177491D-627D-BF96-B6A5-07D3519328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67" y="5987253"/>
            <a:ext cx="398323" cy="3702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EAA249A4-A8F8-A310-A0CB-C1B2E79289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186" y="4078957"/>
            <a:ext cx="398323" cy="3703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9C447F4A-3191-0F81-24C0-EF3BC036FE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67" y="3385445"/>
            <a:ext cx="398323" cy="3703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4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16E5AE-D934-A849-BE5F-0A3EDC95DE26}"/>
              </a:ext>
            </a:extLst>
          </p:cNvPr>
          <p:cNvSpPr txBox="1"/>
          <p:nvPr/>
        </p:nvSpPr>
        <p:spPr>
          <a:xfrm>
            <a:off x="2383970" y="3004848"/>
            <a:ext cx="85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6000" b="1" dirty="0">
                <a:solidFill>
                  <a:srgbClr val="FC4C1C"/>
                </a:solidFill>
              </a:rPr>
              <a:t>မသေနိုင်သောဝိညာဉ်များ?</a:t>
            </a:r>
            <a:endParaRPr lang="es-ES" sz="6000" b="1" dirty="0">
              <a:solidFill>
                <a:srgbClr val="FC4C1C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51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E4E810-6E11-E421-DBB1-6AE5FD59B959}"/>
              </a:ext>
            </a:extLst>
          </p:cNvPr>
          <p:cNvSpPr txBox="1"/>
          <p:nvPr/>
        </p:nvSpPr>
        <p:spPr>
          <a:xfrm>
            <a:off x="-132315" y="113088"/>
            <a:ext cx="12191999" cy="161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/>
              <a:t>မသေနိုင်သောပိုး</a:t>
            </a:r>
            <a:endParaRPr lang="en-US" sz="4000" b="1" dirty="0"/>
          </a:p>
          <a:p>
            <a:pPr algn="ctr" defTabSz="609585"/>
            <a:endParaRPr lang="es-ES" sz="5867" b="1" dirty="0">
              <a:ln w="9525">
                <a:solidFill>
                  <a:prstClr val="white"/>
                </a:solidFill>
                <a:prstDash val="solid"/>
              </a:ln>
              <a:solidFill>
                <a:srgbClr val="993300"/>
              </a:solidFill>
              <a:effectLst>
                <a:outerShdw blurRad="12700" dist="38100" dir="2700000" algn="tl" rotWithShape="0">
                  <a:srgbClr val="FFFF01">
                    <a:lumMod val="40000"/>
                    <a:lumOff val="6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0632FB-E1FF-CBC2-1315-122990CBAA2D}"/>
              </a:ext>
            </a:extLst>
          </p:cNvPr>
          <p:cNvSpPr txBox="1"/>
          <p:nvPr/>
        </p:nvSpPr>
        <p:spPr>
          <a:xfrm>
            <a:off x="1039662" y="749775"/>
            <a:ext cx="10112679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ထိုသူတို့သည်၊ ငါ့ကိုပြစ်မှားသောသူတို့၏အသေကောင်များကိုထွက်၍ ကြည့်ရှုကြလိမ့်မည်။ သူတို့၏ပိုးသည် မသေနိုင်ရာ။ သူတို့၏မီးသည်လည်း မငြိမ်းနိုင်ရာ။ လူသတ္တဝါအပေါင်းတို့၌ ရွ့ံရှာဖွယ်ဖြစ်ရကြလိမ့်မည်ဟုမိန့်တော်မူ၏။</a:t>
            </a:r>
            <a:r>
              <a:rPr lang="es-ES" sz="2133" b="1" dirty="0"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my-MM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ဟေရှာယ၊ ၆၆း၂၄ </a:t>
            </a:r>
            <a:endParaRPr lang="es-ES" sz="1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E2E3D5-B2FF-B8F0-1B25-D4D5B8CB0560}"/>
              </a:ext>
            </a:extLst>
          </p:cNvPr>
          <p:cNvSpPr txBox="1"/>
          <p:nvPr/>
        </p:nvSpPr>
        <p:spPr>
          <a:xfrm>
            <a:off x="3505200" y="2174611"/>
            <a:ext cx="6004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ဤကျမ်းပိုဒ်ရှိ </a:t>
            </a:r>
            <a:r>
              <a:rPr lang="my-M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ပိုး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ကောင် ဟူသော စကားလုံး (</a:t>
            </a:r>
            <a:r>
              <a:rPr lang="my-MM" sz="2400" b="1" dirty="0">
                <a:solidFill>
                  <a:schemeClr val="bg1"/>
                </a:solidFill>
              </a:rPr>
              <a:t>မာကု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၉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၄၄၊ ၄၆၊ ၄၉တွင်လည်းယေရှု၏ကိုး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ကားချက်) သည်ဆွေးမြေ့နေသောကောင်များကို စားသောပိုးများကိုရည်ညွှန်းသည်။အဲဒီပိုးကောင်တွေကမသေနိုင်ဘူးလား။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FC4314-5A4C-5EEB-AA2B-A5CDA3C58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01" y="1985822"/>
            <a:ext cx="3140620" cy="1834076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52400" h="152400" prst="hardEdge"/>
            <a:extrusionClr>
              <a:srgbClr val="000000"/>
            </a:extrusionClr>
          </a:sp3d>
        </p:spPr>
      </p:pic>
      <p:pic>
        <p:nvPicPr>
          <p:cNvPr id="6" name="Imagen 5" descr="Un par de personas con instrumentos musicales y micrófono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BA870492-8AEF-D857-5CB2-8559B1059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009" y="4339086"/>
            <a:ext cx="3272675" cy="22141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naturaleza, fuego, montaña&#10;&#10;Descripción generada automáticamente">
            <a:extLst>
              <a:ext uri="{FF2B5EF4-FFF2-40B4-BE49-F238E27FC236}">
                <a16:creationId xmlns:a16="http://schemas.microsoft.com/office/drawing/2014/main" id="{FD2DAEE0-780C-8448-CE91-B23772597D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1817" y="2060781"/>
            <a:ext cx="2458484" cy="1836355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29226BA-F906-62E1-517E-8EF95269A99B}"/>
              </a:ext>
            </a:extLst>
          </p:cNvPr>
          <p:cNvSpPr txBox="1"/>
          <p:nvPr/>
        </p:nvSpPr>
        <p:spPr>
          <a:xfrm>
            <a:off x="49159" y="4152907"/>
            <a:ext cx="86518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ထိုပိုးကောင်များသည် နောက်ဆုံးတွင် ၎င်းတို့၏တာဝန်ကို ပြီးမြောက်မည်ဖြစ်သည်။ ဆိုလိုတာက သူတို့စားနေတဲ့ အလောင်း (ရုပ်ကလာပ်၊ ခန္ဓာငါးပါး) ကို စားသုံးကြလိမ့်မယ်။ အရာအားလုံး မငြိမ်းသတ်မချင်း ခံနိုင်ရည်ရှိတဲ့ မီးနဲ့ အတူတူပါပဲ။ဟေရှာယနှင့် ယေရှုနှစ်ပါးစလုံးသည် ကျွန်ုပ်တို့အား ထာဝရအသက် သို့မဟုတ် ထာဝရပျက်စီးခြင်းသို့ ရွေးချယ်ရန် တွန်းအားပေးရန် ဤဥပမာကို အသုံးပြုခဲ့သည်။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99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3C956F-B8EF-7751-A247-7B386B093127}"/>
              </a:ext>
            </a:extLst>
          </p:cNvPr>
          <p:cNvSpPr txBox="1"/>
          <p:nvPr/>
        </p:nvSpPr>
        <p:spPr>
          <a:xfrm>
            <a:off x="533399" y="279738"/>
            <a:ext cx="11408229" cy="5840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“</a:t>
            </a:r>
            <a:r>
              <a:rPr lang="en-US" sz="3600" dirty="0" err="1"/>
              <a:t>တချို့က</a:t>
            </a:r>
            <a:r>
              <a:rPr lang="en-US" sz="3600" dirty="0"/>
              <a:t> </a:t>
            </a:r>
            <a:r>
              <a:rPr lang="en-US" sz="3600" dirty="0" err="1"/>
              <a:t>မြန်မြန်ပျက်စီးပြီး</a:t>
            </a:r>
            <a:r>
              <a:rPr lang="en-US" sz="3600" dirty="0"/>
              <a:t> </a:t>
            </a:r>
            <a:r>
              <a:rPr lang="en-US" sz="3600" dirty="0" err="1"/>
              <a:t>တချို့က</a:t>
            </a:r>
            <a:r>
              <a:rPr lang="en-US" sz="3600" dirty="0"/>
              <a:t> </a:t>
            </a:r>
            <a:r>
              <a:rPr lang="en-US" sz="3600" dirty="0" err="1"/>
              <a:t>ပိုကြာကြာခံရတာကို</a:t>
            </a:r>
            <a:r>
              <a:rPr lang="en-US" sz="3600" dirty="0"/>
              <a:t> </a:t>
            </a:r>
            <a:r>
              <a:rPr lang="en-US" sz="3600" dirty="0" err="1"/>
              <a:t>မြင်တယ</a:t>
            </a:r>
            <a:r>
              <a:rPr lang="en-US" sz="3600" dirty="0"/>
              <a:t>်။ </a:t>
            </a:r>
            <a:r>
              <a:rPr lang="en-US" sz="3600" dirty="0" err="1"/>
              <a:t>ကိုယ</a:t>
            </a:r>
            <a:r>
              <a:rPr lang="en-US" sz="3600" dirty="0"/>
              <a:t>်၌</a:t>
            </a:r>
            <a:r>
              <a:rPr lang="en-US" sz="3600" dirty="0" err="1"/>
              <a:t>ပြုသော</a:t>
            </a:r>
            <a:r>
              <a:rPr lang="en-US" sz="3600" dirty="0"/>
              <a:t> </a:t>
            </a:r>
            <a:r>
              <a:rPr lang="en-US" sz="3600" dirty="0" err="1"/>
              <a:t>အကျင</a:t>
            </a:r>
            <a:r>
              <a:rPr lang="en-US" sz="3600" dirty="0"/>
              <a:t>့်</a:t>
            </a:r>
            <a:r>
              <a:rPr lang="en-US" sz="3600" dirty="0" err="1"/>
              <a:t>အတိုင်း</a:t>
            </a:r>
            <a:r>
              <a:rPr lang="en-US" sz="3600" dirty="0"/>
              <a:t> </a:t>
            </a:r>
            <a:r>
              <a:rPr lang="en-US" sz="3600" dirty="0" err="1"/>
              <a:t>အပြစ်ဒဏ်ကို</a:t>
            </a:r>
            <a:r>
              <a:rPr lang="en-US" sz="3600" dirty="0"/>
              <a:t> </a:t>
            </a:r>
            <a:r>
              <a:rPr lang="en-US" sz="3600" dirty="0" err="1"/>
              <a:t>ခံရက</a:t>
            </a:r>
            <a:r>
              <a:rPr lang="en-US" sz="3600" dirty="0"/>
              <a:t>ြ</a:t>
            </a:r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3600" dirty="0"/>
              <a:t>မည်</a:t>
            </a:r>
            <a:r>
              <a:rPr lang="en-US" sz="3600" dirty="0"/>
              <a:t>။ </a:t>
            </a:r>
            <a:r>
              <a:rPr lang="en-US" sz="3600" dirty="0" err="1"/>
              <a:t>အချို့ကရက်ပေါင်းများစွာ</a:t>
            </a:r>
            <a:r>
              <a:rPr lang="en-US" sz="3600" dirty="0"/>
              <a:t> </a:t>
            </a:r>
            <a:r>
              <a:rPr lang="en-US" sz="3600" dirty="0" err="1"/>
              <a:t>ခံစား</a:t>
            </a:r>
            <a:r>
              <a:rPr lang="en-US" sz="3600" dirty="0"/>
              <a:t>၍ </a:t>
            </a:r>
            <a:r>
              <a:rPr lang="en-US" sz="3600" dirty="0" err="1"/>
              <a:t>တစ်စိတ်တစ်ပိုင်း</a:t>
            </a:r>
            <a:r>
              <a:rPr lang="en-US" sz="3600" dirty="0"/>
              <a:t> </a:t>
            </a:r>
            <a:r>
              <a:rPr lang="en-US" sz="3600" dirty="0" err="1"/>
              <a:t>ခံရကြသမ</a:t>
            </a:r>
            <a:r>
              <a:rPr lang="en-US" sz="3600" dirty="0"/>
              <a:t>ျှ </a:t>
            </a:r>
            <a:r>
              <a:rPr lang="en-US" sz="3600" dirty="0" err="1"/>
              <a:t>ကာလပတ်လုံး</a:t>
            </a:r>
            <a:r>
              <a:rPr lang="en-US" sz="3600" dirty="0"/>
              <a:t> </a:t>
            </a:r>
            <a:r>
              <a:rPr lang="en-US" sz="3600" dirty="0" err="1"/>
              <a:t>ဆင်းရဲ</a:t>
            </a:r>
            <a:r>
              <a:rPr lang="my-MM" sz="3600" dirty="0"/>
              <a:t> ခြင်း</a:t>
            </a:r>
            <a:r>
              <a:rPr lang="en-US" sz="3600" dirty="0"/>
              <a:t>၏ </a:t>
            </a:r>
            <a:r>
              <a:rPr lang="my-MM" sz="3600" dirty="0"/>
              <a:t>ဒုက္ခအာရုံ</a:t>
            </a:r>
            <a:r>
              <a:rPr lang="en-US" sz="3600" dirty="0" err="1"/>
              <a:t>သည</a:t>
            </a:r>
            <a:r>
              <a:rPr lang="en-US" sz="3600" dirty="0"/>
              <a:t>် </a:t>
            </a:r>
            <a:r>
              <a:rPr lang="en-US" sz="3600" dirty="0" err="1"/>
              <a:t>တည်ရှိနေ</a:t>
            </a:r>
            <a:r>
              <a:rPr lang="en-US" sz="3600" dirty="0"/>
              <a:t>၏။ </a:t>
            </a:r>
            <a:r>
              <a:rPr lang="en-US" sz="3600" dirty="0" err="1"/>
              <a:t>ကောင်းကင်တမန်က</a:t>
            </a:r>
            <a:r>
              <a:rPr lang="en-US" sz="3600" dirty="0"/>
              <a:t> ‘</a:t>
            </a:r>
            <a:r>
              <a:rPr lang="en-US" sz="3600" dirty="0" err="1"/>
              <a:t>အသက</a:t>
            </a:r>
            <a:r>
              <a:rPr lang="en-US" sz="3600" dirty="0"/>
              <a:t>်၏</a:t>
            </a:r>
            <a:r>
              <a:rPr lang="en-US" sz="3600" dirty="0" err="1"/>
              <a:t>ပိုးသည</a:t>
            </a:r>
            <a:r>
              <a:rPr lang="en-US" sz="3600" dirty="0"/>
              <a:t>် </a:t>
            </a:r>
            <a:r>
              <a:rPr lang="en-US" sz="3600" dirty="0" err="1"/>
              <a:t>မသေရ</a:t>
            </a:r>
            <a:r>
              <a:rPr lang="en-US" sz="3600" dirty="0"/>
              <a:t>။ </a:t>
            </a:r>
            <a:r>
              <a:rPr lang="en-US" sz="3600" dirty="0" err="1"/>
              <a:t>အစားခံရန</a:t>
            </a:r>
            <a:r>
              <a:rPr lang="en-US" sz="3600" dirty="0"/>
              <a:t>် </a:t>
            </a:r>
            <a:r>
              <a:rPr lang="en-US" sz="3600" dirty="0" err="1"/>
              <a:t>အမှုန်အမ</a:t>
            </a:r>
            <a:r>
              <a:rPr lang="en-US" sz="3600" dirty="0"/>
              <a:t>ွှ</a:t>
            </a:r>
            <a:r>
              <a:rPr lang="en-US" sz="3600" dirty="0" err="1"/>
              <a:t>ားအနည်းဆုံးရှိသရွေ</a:t>
            </a:r>
            <a:r>
              <a:rPr lang="en-US" sz="3600" dirty="0"/>
              <a:t>့ </a:t>
            </a:r>
            <a:r>
              <a:rPr lang="en-US" sz="3600" dirty="0" err="1"/>
              <a:t>သူတို</a:t>
            </a:r>
            <a:r>
              <a:rPr lang="en-US" sz="3600" dirty="0"/>
              <a:t>့၏</a:t>
            </a:r>
            <a:r>
              <a:rPr lang="en-US" sz="3600" dirty="0" err="1"/>
              <a:t>မီးသည</a:t>
            </a:r>
            <a:r>
              <a:rPr lang="en-US" sz="3600" dirty="0"/>
              <a:t>် </a:t>
            </a:r>
            <a:r>
              <a:rPr lang="en-US" sz="3600" dirty="0" err="1"/>
              <a:t>မငြိမ်းစေရပ</a:t>
            </a:r>
            <a:r>
              <a:rPr lang="en-US" sz="3600" dirty="0"/>
              <a:t>ါ။”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FE7BA04D-6849-9C00-3FBC-9FED8C53367B}"/>
              </a:ext>
            </a:extLst>
          </p:cNvPr>
          <p:cNvSpPr txBox="1"/>
          <p:nvPr/>
        </p:nvSpPr>
        <p:spPr>
          <a:xfrm>
            <a:off x="5766792" y="6239708"/>
            <a:ext cx="4800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E. G. W. (Early Writings, p. 294)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262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CE69F7-A25D-41AC-8559-35CD721F2EBA}"/>
              </a:ext>
            </a:extLst>
          </p:cNvPr>
          <p:cNvSpPr txBox="1"/>
          <p:nvPr/>
        </p:nvSpPr>
        <p:spPr>
          <a:xfrm>
            <a:off x="0" y="2651336"/>
            <a:ext cx="12192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400" b="1" dirty="0">
                <a:solidFill>
                  <a:srgbClr val="A40951"/>
                </a:solidFill>
              </a:rPr>
              <a:t>မသေနိုင်သောဝိညာဉ်များသည် မည်သည့်နေရာသို့ သွားသင့်သနည</a:t>
            </a:r>
            <a:r>
              <a:rPr lang="my-MM" sz="7200" b="1" dirty="0">
                <a:solidFill>
                  <a:srgbClr val="A40951"/>
                </a:solidFill>
              </a:rPr>
              <a:t>်း</a:t>
            </a:r>
            <a:r>
              <a:rPr lang="en-US" sz="7200" b="1" dirty="0">
                <a:ln w="10160">
                  <a:solidFill>
                    <a:srgbClr val="F4B2E7">
                      <a:lumMod val="5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?</a:t>
            </a:r>
            <a:endParaRPr lang="es-ES" sz="7200" b="1" dirty="0">
              <a:ln w="10160">
                <a:solidFill>
                  <a:srgbClr val="F4B2E7">
                    <a:lumMod val="50000"/>
                  </a:srgb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69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66D11D-1364-D084-1936-77690ABF95C2}"/>
              </a:ext>
            </a:extLst>
          </p:cNvPr>
          <p:cNvSpPr txBox="1"/>
          <p:nvPr/>
        </p:nvSpPr>
        <p:spPr>
          <a:xfrm>
            <a:off x="0" y="-16255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my-MM" sz="6000" b="1" dirty="0">
                <a:solidFill>
                  <a:prstClr val="black"/>
                </a:solidFill>
              </a:rPr>
              <a:t> </a:t>
            </a:r>
            <a:r>
              <a:rPr lang="my-MM" sz="4000" b="1" dirty="0">
                <a:solidFill>
                  <a:schemeClr val="accent2">
                    <a:lumMod val="75000"/>
                  </a:schemeClr>
                </a:solidFill>
              </a:rPr>
              <a:t>ငရဲ</a:t>
            </a:r>
            <a:endParaRPr lang="es-ES" sz="4000" b="1" spc="80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6A9922-EB0D-E2F2-E2A5-5BF2D8A36926}"/>
              </a:ext>
            </a:extLst>
          </p:cNvPr>
          <p:cNvSpPr txBox="1"/>
          <p:nvPr/>
        </p:nvSpPr>
        <p:spPr>
          <a:xfrm>
            <a:off x="0" y="846237"/>
            <a:ext cx="12191999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1867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my-MM" sz="1867" b="1" dirty="0">
                <a:solidFill>
                  <a:srgbClr val="993300"/>
                </a:solidFill>
                <a:latin typeface="Comic Sans MS" panose="030F0702030302020204" pitchFamily="66" charset="0"/>
              </a:rPr>
              <a:t>သင်၏လက်သည် သင့်ကိုမှားယွင်းစေလျှင် လက်ကိုဖြတ်လော့။ ပိုးမသေ၊ မီးမငြိမ်းရာ၊ ငရဲအတွင်း မငြိမ်းနိုင်သောမီးထဲသို့ လက်နှစ်ဖက်စုံနှင့် ဝင်ရသည်ထက်၊ လက်ချို့တဲ့၍ အသက်ရှင်ခြင်းသို့ ဝင်စားသော် သာ၍ကောင်း၏။</a:t>
            </a:r>
            <a:r>
              <a:rPr lang="es-ES" sz="1867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my-MM" b="1" dirty="0">
                <a:solidFill>
                  <a:schemeClr val="accent2">
                    <a:lumMod val="50000"/>
                  </a:schemeClr>
                </a:solidFill>
              </a:rPr>
              <a:t>မာကု၊ ၉း၄၃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9D02A8-467E-3A61-3A01-BE327D4FB075}"/>
              </a:ext>
            </a:extLst>
          </p:cNvPr>
          <p:cNvSpPr txBox="1"/>
          <p:nvPr/>
        </p:nvSpPr>
        <p:spPr>
          <a:xfrm>
            <a:off x="198245" y="1803949"/>
            <a:ext cx="8183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ငရဲသည်အပြစ်သားများကိုအပြစ်ပေးသည့်</a:t>
            </a:r>
            <a:r>
              <a:rPr lang="my-MM" sz="2400" b="1" dirty="0">
                <a:solidFill>
                  <a:srgbClr val="FF0000"/>
                </a:solidFill>
              </a:rPr>
              <a:t>ထာဝရမီး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မဿဲ၂၅း၄၁။ အပြစ်သားများသည် ထာဝစဉ် ပူလောင်မည်ဟု ဆိုလိုသလော။ </a:t>
            </a:r>
            <a:r>
              <a:rPr lang="my-MM" sz="2400" b="1" dirty="0">
                <a:solidFill>
                  <a:srgbClr val="FF0000"/>
                </a:solidFill>
              </a:rPr>
              <a:t>ထာဝရ</a:t>
            </a:r>
            <a:r>
              <a:rPr lang="my-MM" sz="2400" b="1" dirty="0">
                <a:solidFill>
                  <a:prstClr val="black"/>
                </a:solidFill>
              </a:rPr>
              <a:t> သို့မဟုတ်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srgbClr val="FF0000"/>
                </a:solidFill>
              </a:rPr>
              <a:t>ထာဝရ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ဟူသောစကားလုံးသည် သမ္မာကျမ်းစာ တွင် အဓိပ္ပာယ်များစွာရှိသည်။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AF68A1-541F-009C-5493-A9BE65421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795749"/>
              </p:ext>
            </p:extLst>
          </p:nvPr>
        </p:nvGraphicFramePr>
        <p:xfrm>
          <a:off x="45845" y="3755874"/>
          <a:ext cx="10388476" cy="302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D3A4902-F6A2-A1D6-AC1C-1833FB921B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1" y="1788214"/>
            <a:ext cx="3550796" cy="1814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22FBF3-6850-7A41-C63A-E5595E2C6204}"/>
              </a:ext>
            </a:extLst>
          </p:cNvPr>
          <p:cNvSpPr txBox="1"/>
          <p:nvPr/>
        </p:nvSpPr>
        <p:spPr>
          <a:xfrm>
            <a:off x="10371727" y="4643763"/>
            <a:ext cx="182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ထာဝရမီး သည်အဘယ်မှာရှိသနည်း။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53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4937A-D272-4A18-93D6-5BAB6C91E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DE4937A-D272-4A18-93D6-5BAB6C91E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DE4937A-D272-4A18-93D6-5BAB6C91E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BDE4937A-D272-4A18-93D6-5BAB6C91E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BDE4937A-D272-4A18-93D6-5BAB6C91E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BDE4937A-D272-4A18-93D6-5BAB6C91E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1C6B7-1D6B-44B2-814E-85E54D5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BD71C6B7-1D6B-44B2-814E-85E54D5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BD71C6B7-1D6B-44B2-814E-85E54D5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BD71C6B7-1D6B-44B2-814E-85E54D5B0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BD71C6B7-1D6B-44B2-814E-85E54D5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D71C6B7-1D6B-44B2-814E-85E54D5B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1E5C3-2CB7-4139-B87F-D7EF9DE6E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781E5C3-2CB7-4139-B87F-D7EF9DE6E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781E5C3-2CB7-4139-B87F-D7EF9DE6E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0781E5C3-2CB7-4139-B87F-D7EF9DE6E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781E5C3-2CB7-4139-B87F-D7EF9DE6E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781E5C3-2CB7-4139-B87F-D7EF9DE6E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A2ACF-3988-4233-A602-0E04A1AE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B3A2ACF-3988-4233-A602-0E04A1AE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B3A2ACF-3988-4233-A602-0E04A1AE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5B3A2ACF-3988-4233-A602-0E04A1AE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3A2ACF-3988-4233-A602-0E04A1AE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3A2ACF-3988-4233-A602-0E04A1AE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28E31-F270-4B62-9642-51BF0F245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BE28E31-F270-4B62-9642-51BF0F245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2BE28E31-F270-4B62-9642-51BF0F245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BE28E31-F270-4B62-9642-51BF0F245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BE28E31-F270-4B62-9642-51BF0F245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BE28E31-F270-4B62-9642-51BF0F245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CE8ACE-28C5-4D8B-BA5A-F263DC537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7CE8ACE-28C5-4D8B-BA5A-F263DC537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7CE8ACE-28C5-4D8B-BA5A-F263DC537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7CE8ACE-28C5-4D8B-BA5A-F263DC537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7CE8ACE-28C5-4D8B-BA5A-F263DC537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7CE8ACE-28C5-4D8B-BA5A-F263DC537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uiExpand="1" build="p"/>
      <p:bldGraphic spid="2" grpId="0">
        <p:bldSub>
          <a:bldDgm bld="one"/>
        </p:bldSub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EC8B2F-63B2-2711-A229-8410BCA7BEC1}"/>
              </a:ext>
            </a:extLst>
          </p:cNvPr>
          <p:cNvSpPr txBox="1"/>
          <p:nvPr/>
        </p:nvSpPr>
        <p:spPr>
          <a:xfrm>
            <a:off x="3159759" y="1693233"/>
            <a:ext cx="888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မာလခိ ၄:၁ အရ ငရဲ (ထာဝရမီး) သည် “မီးဖိုကဲ့သို့လောင်” မည့်နေ့တွင် စတင်မည်ဖြစ်သည်။ “သူတို့ကို အမြစ်မစွဲဘဲ အကိုင်းအခက်မထားခဲ့” သောအခါတွင် အဆုံးသတ်သွားမည်ဖြစ်သည်။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48CA4E-9097-B130-6846-B539AB49DE75}"/>
              </a:ext>
            </a:extLst>
          </p:cNvPr>
          <p:cNvSpPr txBox="1"/>
          <p:nvPr/>
        </p:nvSpPr>
        <p:spPr>
          <a:xfrm>
            <a:off x="-1" y="50602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my-MM" sz="4800" b="1" dirty="0">
                <a:solidFill>
                  <a:schemeClr val="accent2">
                    <a:lumMod val="75000"/>
                  </a:schemeClr>
                </a:solidFill>
              </a:rPr>
              <a:t>ငရဲ</a:t>
            </a:r>
            <a:endParaRPr lang="es-ES" sz="4800" b="1" spc="800" dirty="0">
              <a:ln w="0"/>
              <a:gradFill>
                <a:gsLst>
                  <a:gs pos="0">
                    <a:srgbClr val="FF0000"/>
                  </a:gs>
                  <a:gs pos="59000">
                    <a:srgbClr val="CC9900">
                      <a:lumMod val="40000"/>
                      <a:lumOff val="60000"/>
                    </a:srgbClr>
                  </a:gs>
                  <a:gs pos="97000">
                    <a:srgbClr val="FFFF01">
                      <a:lumMod val="40000"/>
                      <a:lumOff val="6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F7BA25-10E5-5DD4-B0F9-09C7212161A5}"/>
              </a:ext>
            </a:extLst>
          </p:cNvPr>
          <p:cNvSpPr txBox="1"/>
          <p:nvPr/>
        </p:nvSpPr>
        <p:spPr>
          <a:xfrm>
            <a:off x="1" y="762293"/>
            <a:ext cx="1219199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1867" b="1" dirty="0">
                <a:solidFill>
                  <a:srgbClr val="FFFF00"/>
                </a:solidFill>
                <a:effectLst>
                  <a:glow rad="88900">
                    <a:srgbClr val="580080"/>
                  </a:glow>
                </a:effectLst>
                <a:latin typeface="Comic Sans MS" panose="030F0702030302020204" pitchFamily="66" charset="0"/>
              </a:rPr>
              <a:t>“</a:t>
            </a:r>
            <a:endParaRPr lang="es-ES" sz="1600" b="1" dirty="0">
              <a:solidFill>
                <a:srgbClr val="FFFF00"/>
              </a:solidFill>
              <a:effectLst>
                <a:glow rad="88900">
                  <a:srgbClr val="580080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F466BA-CFC5-07C6-608D-2BE6EF92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716" y="2893562"/>
            <a:ext cx="3789681" cy="1638744"/>
          </a:xfrm>
          <a:prstGeom prst="snip2DiagRect">
            <a:avLst>
              <a:gd name="adj1" fmla="val 32665"/>
              <a:gd name="adj2" fmla="val 4638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xterior, oscuro, fuego, calle&#10;&#10;Descripción generada automáticamente">
            <a:extLst>
              <a:ext uri="{FF2B5EF4-FFF2-40B4-BE49-F238E27FC236}">
                <a16:creationId xmlns:a16="http://schemas.microsoft.com/office/drawing/2014/main" id="{D7F6236C-1C49-929C-EEF3-194BDD4D7D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8683" y="1681088"/>
            <a:ext cx="2878997" cy="1282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212AA79-31C5-A100-5320-D14F0F299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83" y="4593891"/>
            <a:ext cx="3647440" cy="2051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DBF8929-3167-B40A-9B8D-12597B370FC2}"/>
              </a:ext>
            </a:extLst>
          </p:cNvPr>
          <p:cNvSpPr txBox="1"/>
          <p:nvPr/>
        </p:nvSpPr>
        <p:spPr>
          <a:xfrm>
            <a:off x="148684" y="2963188"/>
            <a:ext cx="81049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ယုဒ ၇ သည် သောဒုံနှင့် ဂေါမောရမြို့ကိုလောင်သော ဤ “ထာဝရမီး” ၏ ဥပမာတစ်ခုကို မိတ်ဆက်ပေးသည်။ သောဒုံမြို့မှ လောတကို ကယ်ထုတ်သောအခါ ထိုမီးစတင်ခဲ့သည်။ မြို့အားလုံး လုံးလုံးလျားလျား လောင်မြိုက်သွားသောအခါ ပြီးဆုံးသွားသည်။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8F4DCC-9BAD-C7B1-C18D-4C2661C7DA59}"/>
              </a:ext>
            </a:extLst>
          </p:cNvPr>
          <p:cNvSpPr txBox="1"/>
          <p:nvPr/>
        </p:nvSpPr>
        <p:spPr>
          <a:xfrm>
            <a:off x="3972560" y="4578473"/>
            <a:ext cx="8219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ငရဲကို ဗျာဒိတ် ၂၀:၁၁-၁၅ တွင် “မီးအိုင်” အဖြစ် ပြထားသည်။ ဤမီးသည် နောက်ဆုံးတရားစီရင်သည့်နေ့တွင်စတင်မည်ဖြစ်သည်။ ပြစ်တင်ရှုတ်ချသောအပြစ်သားတိုင်း “ဒုတိယသေခြင်း” သည် သေဆုံးသွားသည်နှင့် တပြိုင်နက် အဆုံးသတ်သွားမည်ဖြစ်သည်။ စာတန်ပင်မဟုတ်၊ မည်သူမျှ ထာဝစဉ်ခံစားမည်မဟုတ်ပါ– “နောက်တဖန် ထာဝစဉ်မဖြစ်ရ” ပါ။ (ယေဇကျေလ ၂၈:၁၉)၊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BDFECBDE-74EF-55C8-EA80-C5550FA6DCD6}"/>
              </a:ext>
            </a:extLst>
          </p:cNvPr>
          <p:cNvSpPr txBox="1"/>
          <p:nvPr/>
        </p:nvSpPr>
        <p:spPr>
          <a:xfrm>
            <a:off x="0" y="846237"/>
            <a:ext cx="12191999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1867" b="1" dirty="0">
                <a:latin typeface="Comic Sans MS" panose="030F0702030302020204" pitchFamily="66" charset="0"/>
              </a:rPr>
              <a:t>“</a:t>
            </a:r>
            <a:r>
              <a:rPr lang="my-MM" sz="1867" b="1" dirty="0">
                <a:latin typeface="Comic Sans MS" panose="030F0702030302020204" pitchFamily="66" charset="0"/>
              </a:rPr>
              <a:t>သင်၏လက်သည် သင့်ကိုမှားယွင်းစေလျှင် လက်ကိုဖြတ်လော့။ ပိုးမသေ၊ မီးမငြိမ်းရာ၊ ငရဲအတွင်း မငြိမ်းနိုင်သောမီးထဲသို့ လက်နှစ်ဖက်စုံနှင့် ဝင်ရသည်ထက်၊ လက်ချို့တဲ့၍ အသက်ရှင်ခြင်းသို့ ဝင်စားသော် သာ၍ကောင်း၏။</a:t>
            </a:r>
            <a:r>
              <a:rPr lang="es-ES" sz="1867" b="1" dirty="0">
                <a:latin typeface="Comic Sans MS" panose="030F0702030302020204" pitchFamily="66" charset="0"/>
              </a:rPr>
              <a:t>” </a:t>
            </a:r>
            <a:r>
              <a:rPr lang="my-MM" b="1" dirty="0"/>
              <a:t>မာကု၊ ၉း၄၃</a:t>
            </a:r>
            <a:endParaRPr lang="es-E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4625</Words>
  <Application>Microsoft Office PowerPoint</Application>
  <PresentationFormat>Widescreen</PresentationFormat>
  <Paragraphs>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Constantia</vt:lpstr>
      <vt:lpstr>Myanmar Text</vt:lpstr>
      <vt:lpstr>Office Theme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17</cp:revision>
  <dcterms:created xsi:type="dcterms:W3CDTF">2022-11-23T13:03:06Z</dcterms:created>
  <dcterms:modified xsi:type="dcterms:W3CDTF">2022-11-25T08:11:22Z</dcterms:modified>
</cp:coreProperties>
</file>