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33" r:id="rId4"/>
    <p:sldId id="258" r:id="rId5"/>
    <p:sldId id="266" r:id="rId6"/>
    <p:sldId id="259" r:id="rId7"/>
    <p:sldId id="334" r:id="rId8"/>
    <p:sldId id="335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5D59-B46A-A447-311B-511A960D9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16FB0-74F2-0DAB-8E0A-57F707F19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1E0FB-03E0-674D-A984-065666D6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961A-267B-999F-CD4C-6FEF72CE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B55B2-A658-537B-4C1F-ADB942BD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4C91-E3AB-2798-D524-C6FF4CFF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70F85-7AA2-50D8-B551-7532A0543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3BCFD-C8D5-CCBF-22FA-3BC7F34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1627-BFC3-57EB-FA35-3B8AC580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9158-B22E-5430-337C-80795CD9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059F5-AA4C-00A6-5FC0-A74A37A1E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7EB6E-9072-EDB1-E893-9E8736078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7E8F9-56F6-FCAD-7EC8-453028C7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2F52-F307-093D-F1AD-1C74514A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38D5-F927-33C2-EECC-ADA70B12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8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1994-427A-2F16-9D36-13481DE7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C3D6A-EF09-BB4E-DCAA-8772328F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D76E-F0B3-C7D4-594B-B06A6D12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706D5-28CA-8F97-6A4A-9BB27ECD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35CF-2BA0-7CD4-3F27-9DBD9F84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2A4F-FFE6-52B4-90F5-44F3015A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E15BD-B2EF-14FD-7657-08BB2BA9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647F3-A9C4-336F-60BD-3685CC5A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19FA-02EA-4462-0A14-2FC8064D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A0B0-B282-83C6-2C6B-CA63DF77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2FB2-120B-7DC5-BAB9-2936FD34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4F8D-FBCA-5AB9-31B9-1AF7FABA3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0F820-388E-5037-BD9E-DDF7741F8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5D386-D89A-00C7-571E-6B11F0F0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F84A-0518-911B-CA88-CECD242E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6E575-0891-72EE-10A1-80CF0AD7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0E2D-A1E8-B9A9-36BC-942ADE0D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CA0A3-3BFE-D642-3B24-D7DD92C84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596D8-C3B9-3841-316F-15A070397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7365F-4F08-030D-6C0D-1E0098CD2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140F2-0795-261E-47D6-46CA2E08F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8FE48-9080-965F-2E5C-04E322C3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20A10-9F0E-B33A-A717-A8AFB212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7E6AD-BE15-6099-0A18-EE3029A1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B669-7C7E-62E3-07F5-8DD2329F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AA946-14B8-BCED-22E9-F3320221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6837E-7C65-03B2-3A22-D9495B72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945DD-7E87-A051-FEB8-461D3B34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9D3FB-E634-25BF-CD6F-DBE5E938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42FFA-2DEB-14E9-0CA8-C1223B3C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C2BE2-E620-36D8-8C84-F634AD4E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699A-6D71-C88D-0092-8ABDA9E0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060D-4EF9-9C4A-BB4E-7D7ED1F8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8AD21-089C-C85C-73EF-7575CC1B1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5D7A2-9F35-89B8-097F-C706DF71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D401D-A4FB-8406-89C5-7EB7B075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2EBF6-735E-5AC2-6ADA-D70552FD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1B18-2BA0-D398-FF46-4B89C200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518D2-ACF6-FBE7-A386-07F7DC244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1E796-0309-AE5F-035E-93BC6018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F29E8-25D5-A0B4-1E2A-6F0BF050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C2B1C-A823-6C2A-A9DB-4D80819A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B141D-B09B-A7E3-412F-93A92E9F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66E79-D230-2276-B987-91E0C4A9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C878B-2150-A8FE-C230-CC49FF4B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A7A5B-E852-2210-C13E-6FEC66C4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882C-E0EE-44F3-9936-263500A6184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26115-C260-EE17-70DA-451EF96C7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CF71-23B5-96B1-FFF0-162791B92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4BB0-3832-4F2E-81F1-E7E4D2ED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3BF947CE-BD2D-0D2F-1580-A3258D5884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" y="431"/>
            <a:ext cx="8115273" cy="64083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D1AEEE-DFFD-442C-34E0-B91563FB1694}"/>
              </a:ext>
            </a:extLst>
          </p:cNvPr>
          <p:cNvSpPr txBox="1"/>
          <p:nvPr/>
        </p:nvSpPr>
        <p:spPr>
          <a:xfrm>
            <a:off x="8115301" y="1305342"/>
            <a:ext cx="4076671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w="38100" h="38100" prst="slope"/>
            </a:sp3d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my-MM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ခပ်သိမ်းသောအရာသည်အသစ်ဖြစ်လာခြင်း</a:t>
            </a:r>
            <a:endParaRPr lang="en-US" sz="4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D67818-AD3D-541F-C6D4-7E08C05D759B}"/>
              </a:ext>
            </a:extLst>
          </p:cNvPr>
          <p:cNvSpPr txBox="1"/>
          <p:nvPr/>
        </p:nvSpPr>
        <p:spPr>
          <a:xfrm>
            <a:off x="0" y="6407668"/>
            <a:ext cx="393729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da-DK" sz="2133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14 for December 31, 2022</a:t>
            </a:r>
            <a:endParaRPr lang="es-ES" sz="2133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9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E6EF7E-FADC-8AF4-772A-F80DD3736827}"/>
              </a:ext>
            </a:extLst>
          </p:cNvPr>
          <p:cNvSpPr txBox="1"/>
          <p:nvPr/>
        </p:nvSpPr>
        <p:spPr>
          <a:xfrm>
            <a:off x="0" y="748892"/>
            <a:ext cx="1219199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200" b="1" dirty="0">
                <a:latin typeface="Constantia" panose="02030602050306030303" pitchFamily="18" charset="0"/>
              </a:rPr>
              <a:t>“ယခုဘုရားကျောင်းကဘုရားရှင်ကိုဆန့်ကျင်ဟန့်တားနေသည်။ကျွန်ုပ်တို့ သည် ရုပ်တုကိုးကွယ်ခြင်းသို့လုံးလုံးနီးပါးအပ်နှင်းထားသောအမှောင်ကမ္ဘာနှင့် ရင်ဆိုင်နေကြရသည်။ဒါပေမယ့်တိုက်ပွဲဝင်ရမယ့်နေ့ရောက်လာတော့အောင်ပွဲခံခဲ့တယ်။ ဘုရားသခင်၏ အလိုတော်သည် ကောင်းကင်ဘုံ၌ပြည့်စုံသကဲ့သို့ မြေကြီးပေါ်တွင်ပြီးမြောက်ရန်ဖြစ်သည်။ကယ်တင်ခြင်းသို့ရောက်သောလူမျိုးတို့သည် ကောင်းကင်တရားမှတပါး အခြားသောတရားတို့ကိုမသိကြ။ အားလုံးသည်ခရစ်တော်၏ဖြောင့်မတ်ခြင်းဝတ်လုံကိုချီးမွမ်းခြင်းနှင့်ကျေးဇူးတော်ချီးမွမ်းခြင်းအဝတ်ကို၀တ်ဆင်ကာပျော်ရွှင်သောစည်းလုံးသောမိသားစုဖြစ်လိမ့်မည်။သဘာဝတရားအားလုံးသည် ၎င်း၏ သာလွန်ကောင်းမွန်သော ချစ်စဖွယ်ကောင်းမှုဖြင့် ဘုရားသခင်အားချီးမွမ်းခြင်းနှင့်မြတ်နိုးခြင်းဂုဏ်ကို ပူဇော်ကြလိမ့်မည်။”</a:t>
            </a:r>
            <a:endParaRPr lang="es-ES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9360E6-3E92-BBBD-2743-FE9115C6C1E1}"/>
              </a:ext>
            </a:extLst>
          </p:cNvPr>
          <p:cNvSpPr txBox="1"/>
          <p:nvPr/>
        </p:nvSpPr>
        <p:spPr>
          <a:xfrm>
            <a:off x="6388078" y="6109108"/>
            <a:ext cx="558620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 dirty="0"/>
              <a:t>E. G. W. (The Ministry of Healing, cp. 43, p. 504)</a:t>
            </a:r>
            <a:endParaRPr lang="es-ES" sz="2133" b="1" dirty="0"/>
          </a:p>
        </p:txBody>
      </p:sp>
    </p:spTree>
    <p:extLst>
      <p:ext uri="{BB962C8B-B14F-4D97-AF65-F5344CB8AC3E}">
        <p14:creationId xmlns:p14="http://schemas.microsoft.com/office/powerpoint/2010/main" val="36917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E6EF7E-FADC-8AF4-772A-F80DD3736827}"/>
              </a:ext>
            </a:extLst>
          </p:cNvPr>
          <p:cNvSpPr txBox="1"/>
          <p:nvPr/>
        </p:nvSpPr>
        <p:spPr>
          <a:xfrm>
            <a:off x="174171" y="1417775"/>
            <a:ext cx="11843657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latin typeface="Constantia" panose="02030602050306030303" pitchFamily="18" charset="0"/>
              </a:rPr>
              <a:t>“ကြီးစွာသောအငြင်းပွားမှု ပြီးသွားပါပြီ။ အပြစ်နှင့်အပြစ်သားများ မရှိကြတော့ပါ။ စကြဝဠာတစ်ခုလုံးသန့်ရှင်းနေပါသည်။စည်းလုံးမှု နှင့်ရွှင်လန်းမှု၏ရင်ခုန်သံတစ်ခုသည်ကြီးမားသောဖန်တီးမှုမှတဆင့် ခုန်နေသည်။ အလုံးစုံတို့ကို ဖန်ဆင်းတော်မူသောအရှင်ထံမှ၊ သက်ရှိ၊အလင်းနှင့်ရွှင်လန်းမှုတို့ကိုဖြတ်၍မရနိုင်သောအာကာသဘုံတခွင်သို့ စီးဆင်းစေခဲ့သည်။ မိနစ်ပိုင်း အက်တမ်မှအကြီးကျယ်ဆုံး ကမ္ဘာအထိ၊ အရာခပ်သိမ်း၊ သက်ရှိနှင့် သက်မဲ့၊ ၎င်းတို့၏ အရိပ်မဲ့ လှပမှုနှင့် ပြီးပြည့်စုံသော ပျော်ရွှင်မှုတို့ဖြင့် ဘုရားသခင်သည် ချစ်ခြင်းမေတ္တာဖြစ်ကြောင်းကြေငြာလိမ့်မည်။"</a:t>
            </a:r>
            <a:endParaRPr lang="es-ES" sz="3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9360E6-3E92-BBBD-2743-FE9115C6C1E1}"/>
              </a:ext>
            </a:extLst>
          </p:cNvPr>
          <p:cNvSpPr txBox="1"/>
          <p:nvPr/>
        </p:nvSpPr>
        <p:spPr>
          <a:xfrm>
            <a:off x="1944915" y="692635"/>
            <a:ext cx="836022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</a:rPr>
              <a:t>E. G. W. (The Great Controversy, cp. 42, p. 678)</a:t>
            </a:r>
            <a:endParaRPr lang="es-ES" sz="2133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33AC2D-468F-461A-856F-2A6DC3D0E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8450297" cy="6857991"/>
          </a:xfrm>
          <a:prstGeom prst="rect">
            <a:avLst/>
          </a:prstGeom>
        </p:spPr>
      </p:pic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9B76A5-CC7E-2C4F-8011-B8BB34C37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998" y="10"/>
            <a:ext cx="5962785" cy="685799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5F4C81-31C9-7F02-236E-227663E1F9EB}"/>
              </a:ext>
            </a:extLst>
          </p:cNvPr>
          <p:cNvSpPr txBox="1"/>
          <p:nvPr/>
        </p:nvSpPr>
        <p:spPr>
          <a:xfrm>
            <a:off x="129987" y="68961"/>
            <a:ext cx="84502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‘‘</a:t>
            </a:r>
            <a:r>
              <a:rPr lang="my-MM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ပလ္လင်တော်ပေါ်မှာ ထိုင်တော်မူသောသူကလည်း၊ ငါသည် ခပ်သိမ်းသောအရာတို့ကိုအသစ်ဖန်ဆင်းသည်ဟုမိန့်တော်မူ၏။ တစ်ဖန်တုံရေးထားလော့။ ဤစကားသည် သစ္စာစကား၊ ဟုတ်မှန်သော စကားဖြစ်၏’’ (ဗျာ၊ ၂၁း၅)။</a:t>
            </a:r>
            <a:endParaRPr lang="en-US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F3072F-18DC-DB7A-F162-40D172068924}"/>
              </a:ext>
            </a:extLst>
          </p:cNvPr>
          <p:cNvSpPr txBox="1"/>
          <p:nvPr/>
        </p:nvSpPr>
        <p:spPr>
          <a:xfrm>
            <a:off x="7461033" y="4014932"/>
            <a:ext cx="4642732" cy="23493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002060"/>
                </a:solidFill>
              </a:rPr>
              <a:t>ဘုရားသခင်သည် ခပ်သိမ်းသောအရာတို့ကို အသစ်ဖြစ်စေလိမ့်မည်။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C515B8"/>
                </a:solidFill>
              </a:rPr>
              <a:t>ကိုးကွယ်မှု စုံလင်မည်။</a:t>
            </a:r>
            <a:endParaRPr lang="en-US" sz="2000" b="1" dirty="0">
              <a:solidFill>
                <a:srgbClr val="C515B8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C00000"/>
                </a:solidFill>
              </a:rPr>
              <a:t>ဘုရားသခင်ကိုငါတို့တွေ့မယ်။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00B0F0"/>
                </a:solidFill>
              </a:rPr>
              <a:t>မျက်ရည်တွေ ရှိတော့မှာ မဟုတ်ဘူး။</a:t>
            </a:r>
            <a:endParaRPr lang="en-US" sz="2000" b="1" dirty="0">
              <a:solidFill>
                <a:srgbClr val="00B0F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1FBB23"/>
                </a:solidFill>
              </a:rPr>
              <a:t>ကျွနုုပ်တို့ထိုအရပ်၌ရှိနေမည်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035F4D-83C0-9B87-EB1E-CE12D40432F1}"/>
              </a:ext>
            </a:extLst>
          </p:cNvPr>
          <p:cNvSpPr txBox="1"/>
          <p:nvPr/>
        </p:nvSpPr>
        <p:spPr>
          <a:xfrm>
            <a:off x="311888" y="131225"/>
            <a:ext cx="8723424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ကျွန်ုပ်တို့၏ကမ္ဘာမြေသည်ပြီးပြည့်စုံသောသတ္တဝါများအတွက်ဖန်တီးထားသော ပြီးပြည့်စုံသော နေရာတစ်ခုဖြစ်သည်။ အရာအားလုံးသည် “အလွန်ကောင်းသည်”(ကမ္ဘာဦး၁:၃၁)။သို့သော်၊ဆင်းရဲခြင်းနှင့်သေခြင်းတရားသည်အပြစ်တရားဖြင့်ပေါ်လာသောကြောင့်ဤစုံလင်သောလောကကို ယုတ်ညံ့စေသည်။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ဟေရှာယသည်ဘုရားသခင်လုပ်ဆောင်မည့်အလုံးစုံပြုပြင်မွမ်းမံမှုအကြောင်း တစေ့တစောင်း သိမြင်လာသည်။ ပေတရုသည် ၂ ပေတရု ၃:၁၃ တွင်ဤကတိတော်ကိုပြန်အမှတ်ရခဲ့သည်။နောက်ဆုံးတွင်၊သမ္မာကျမ်းစာသည်လူတိုင်းနေထိုင်လိုလျှင်နေထိုင်နိုင်သည့်ကမ္ဘာသစ်၏အားတက်ဖွယ်ရူပါရုံဖြင့် အဆုံးသတ်သည်။</a:t>
            </a:r>
            <a:endParaRPr lang="es-ES" sz="2200" b="1" dirty="0"/>
          </a:p>
        </p:txBody>
      </p:sp>
      <p:pic>
        <p:nvPicPr>
          <p:cNvPr id="5" name="Imagen 4" descr="Imagen que contiene agua, tabla, pequeño, comida&#10;&#10;Descripción generada automáticamente">
            <a:extLst>
              <a:ext uri="{FF2B5EF4-FFF2-40B4-BE49-F238E27FC236}">
                <a16:creationId xmlns:a16="http://schemas.microsoft.com/office/drawing/2014/main" id="{0640F19A-E989-4C56-5366-CDB3AC833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44" y="261741"/>
            <a:ext cx="269036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FEB6FA8-BC25-E4B4-CC8C-A91004FD5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37" y="3701873"/>
            <a:ext cx="5957596" cy="2881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Forma&#10;&#10;Descripción generada automáticamente">
            <a:extLst>
              <a:ext uri="{FF2B5EF4-FFF2-40B4-BE49-F238E27FC236}">
                <a16:creationId xmlns:a16="http://schemas.microsoft.com/office/drawing/2014/main" id="{3647A5C6-D023-DDEC-0DDF-D1CD8430E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51442" y="5870099"/>
            <a:ext cx="333707" cy="540775"/>
          </a:xfrm>
          <a:prstGeom prst="rect">
            <a:avLst/>
          </a:prstGeom>
        </p:spPr>
      </p:pic>
      <p:pic>
        <p:nvPicPr>
          <p:cNvPr id="17" name="Imagen 16" descr="Forma, Rectángulo&#10;&#10;Descripción generada automáticamente">
            <a:extLst>
              <a:ext uri="{FF2B5EF4-FFF2-40B4-BE49-F238E27FC236}">
                <a16:creationId xmlns:a16="http://schemas.microsoft.com/office/drawing/2014/main" id="{C8DA36C8-8265-FEC8-09B3-E77E1F2EB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3738" y="5445491"/>
            <a:ext cx="333420" cy="540775"/>
          </a:xfrm>
          <a:prstGeom prst="rect">
            <a:avLst/>
          </a:prstGeom>
        </p:spPr>
      </p:pic>
      <p:pic>
        <p:nvPicPr>
          <p:cNvPr id="18" name="Imagen 17" descr="Forma, Rectángulo&#10;&#10;Descripción generada automáticamente">
            <a:extLst>
              <a:ext uri="{FF2B5EF4-FFF2-40B4-BE49-F238E27FC236}">
                <a16:creationId xmlns:a16="http://schemas.microsoft.com/office/drawing/2014/main" id="{B524097D-D3CE-8F1E-893E-1564818EE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4946" y="5004914"/>
            <a:ext cx="333717" cy="540775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6F34D126-39CC-F274-3450-989CEB15A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094" y="4630806"/>
            <a:ext cx="333420" cy="540775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FA6C26DD-D60C-089E-0B4D-A21532AFDD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4951" y="3911399"/>
            <a:ext cx="333707" cy="5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5B3BCC21-16FE-6A99-FE38-577EDD54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383" y="4397050"/>
            <a:ext cx="1788064" cy="2339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16E72AB-17C0-5FF7-A754-3EC79692710B}"/>
              </a:ext>
            </a:extLst>
          </p:cNvPr>
          <p:cNvSpPr txBox="1"/>
          <p:nvPr/>
        </p:nvSpPr>
        <p:spPr>
          <a:xfrm>
            <a:off x="4438270" y="3238647"/>
            <a:ext cx="76657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ဣသရေလလူမျိုးသည်ဘုရားသခင်၏အကြံအစည်ကိုအကောင်အထည်ဖော်ရန် ရည်ရွယ်ခဲ့သည်။သူတို့သည်မေရှိယ(နာဇရက်မြို့သူယေရှု) ကို လက်ခံပြီး ကမ္ဘာတစ်ခုလုံးကိုဘုရားသခင်ထံပို့ဆောင်ပေးသင့်သည် </a:t>
            </a:r>
            <a:r>
              <a:rPr lang="en-US" sz="2200" b="1" dirty="0"/>
              <a:t>                           </a:t>
            </a:r>
            <a:r>
              <a:rPr lang="my-MM" sz="2200" b="1" dirty="0"/>
              <a:t>(ဟေရှာယ ၁၁း၆-၁၂၊ ၆၀း၁-၅)။ အဲဒီအခါမှာသဘာဝ</a:t>
            </a:r>
            <a:r>
              <a:rPr lang="en-US" sz="2200" b="1" dirty="0"/>
              <a:t>           </a:t>
            </a:r>
            <a:r>
              <a:rPr lang="my-MM" sz="2200" b="1" dirty="0"/>
              <a:t>တရားဟာ အပြည့်အ၀ပြောင်းလဲသွားတဲ့အထိ တဖြည်း</a:t>
            </a:r>
            <a:r>
              <a:rPr lang="en-US" sz="2200" b="1" dirty="0"/>
              <a:t>                </a:t>
            </a:r>
            <a:r>
              <a:rPr lang="my-MM" sz="2200" b="1" dirty="0"/>
              <a:t>ဖြည်းပြောင်းလဲသွားလိမ့်မယ်။</a:t>
            </a:r>
            <a:endParaRPr lang="es-ES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620AE-D239-47C6-C62E-2EDC991C634B}"/>
              </a:ext>
            </a:extLst>
          </p:cNvPr>
          <p:cNvSpPr txBox="1"/>
          <p:nvPr/>
        </p:nvSpPr>
        <p:spPr>
          <a:xfrm>
            <a:off x="25576" y="161932"/>
            <a:ext cx="7999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</a:rPr>
              <a:t>ဘုရားသခင်သည်ခပ်သိမ်းသောအရာတို့ကိုအသစ်ဖြစ်စေလိမ့်မည်။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s-E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80A80E-BE90-5B68-06BD-FEC4164B6A38}"/>
              </a:ext>
            </a:extLst>
          </p:cNvPr>
          <p:cNvSpPr txBox="1"/>
          <p:nvPr/>
        </p:nvSpPr>
        <p:spPr>
          <a:xfrm>
            <a:off x="-1" y="764271"/>
            <a:ext cx="7908903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my-MM" sz="2133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ကြည့်ရှုလော့။ မိုဃ်းကောင်းကင်သစ်နှင့်မြေကြီးသစ်ကို ငါဖန်ဆင်းမည်။ အရင်မိုဃ်းကောင်းကင်နှင့်မြေကြီးကို မအောက်မေ့ရ။ နှလုံးမမှတ်မိရ။</a:t>
            </a:r>
            <a:r>
              <a:rPr lang="es-ES" sz="2133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65:17)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A855DA-47AA-C833-2D0E-125AD0CD5F06}"/>
              </a:ext>
            </a:extLst>
          </p:cNvPr>
          <p:cNvSpPr txBox="1"/>
          <p:nvPr/>
        </p:nvSpPr>
        <p:spPr>
          <a:xfrm>
            <a:off x="121551" y="1938104"/>
            <a:ext cx="7665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ဟေရှာယ 65:17-25 နှင့် 66:2223တွင်အပြစ်များကိုဖြည်းဖြည်းချင်း ချေမှုန်းရန် ဘုရားသခင်၏ အစီအစဉ်ကို ဖော်ပြသည်။ နောက်ဆုံးတွင် လူသားများသည်အပြစ်ကင်းသောကမ္ဘာတွင်နေထိုင်ကြမည်ဖြစ်သည်။</a:t>
            </a:r>
            <a:endParaRPr lang="es-ES" sz="2200" b="1" dirty="0"/>
          </a:p>
        </p:txBody>
      </p:sp>
      <p:pic>
        <p:nvPicPr>
          <p:cNvPr id="4" name="Imagen 3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6EC14692-5B0D-5D69-FDB9-D66CA0560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99" y="282576"/>
            <a:ext cx="4161544" cy="2942341"/>
          </a:xfrm>
          <a:prstGeom prst="rect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n 11" descr="Un grupo de personas en una plaza&#10;&#10;Descripción generada automáticamente con confianza media">
            <a:extLst>
              <a:ext uri="{FF2B5EF4-FFF2-40B4-BE49-F238E27FC236}">
                <a16:creationId xmlns:a16="http://schemas.microsoft.com/office/drawing/2014/main" id="{29E828CB-5E09-A7C4-8244-66008D574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27" y="3415784"/>
            <a:ext cx="4252343" cy="2384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50000"/>
              </a:schemeClr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0A7221F-D17E-AE62-D63A-38D4B2E776BD}"/>
              </a:ext>
            </a:extLst>
          </p:cNvPr>
          <p:cNvSpPr txBox="1"/>
          <p:nvPr/>
        </p:nvSpPr>
        <p:spPr>
          <a:xfrm>
            <a:off x="121553" y="5916303"/>
            <a:ext cx="101262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သို့ရာတွင်အစ္စရေးတို့သည်၎င်းတို့၏တာဝန်ကိုမထမ်းဆောင်ခဲ့ပေ။ဘုရားသခင်၏ကတိတော်များကို အသင်းတော်သို့ လွှဲပြောင်းပေးခဲ့ပြီး အစီအစဉ်ကို လိုက်လျောညီထွေဖြစ်စေခဲ့သည်။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4222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61A6243-46FB-6AC4-CE33-98C7A8B487D6}"/>
              </a:ext>
            </a:extLst>
          </p:cNvPr>
          <p:cNvSpPr txBox="1"/>
          <p:nvPr/>
        </p:nvSpPr>
        <p:spPr>
          <a:xfrm>
            <a:off x="5958950" y="3440038"/>
            <a:ext cx="6110188" cy="46166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ဘာတွေထပ်ထည့်ခဲ့လဲ။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7E50BDB-7238-499C-3602-759670C8CB86}"/>
              </a:ext>
            </a:extLst>
          </p:cNvPr>
          <p:cNvSpPr/>
          <p:nvPr/>
        </p:nvSpPr>
        <p:spPr>
          <a:xfrm>
            <a:off x="5958950" y="3931500"/>
            <a:ext cx="6110188" cy="2479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78D420-D52F-8EF5-CC53-1CA77D495627}"/>
              </a:ext>
            </a:extLst>
          </p:cNvPr>
          <p:cNvSpPr txBox="1"/>
          <p:nvPr/>
        </p:nvSpPr>
        <p:spPr>
          <a:xfrm>
            <a:off x="5958950" y="3970721"/>
            <a:ext cx="611018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my-MM" sz="2200" b="1" dirty="0"/>
              <a:t>ယေရုရှလင်မြို့သစ်သည်ကောင်းကင်မှဆင်းသက်လာလိမ့်မည်(ဗျာ၂၁း၂)။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my-MM" sz="2200" b="1" dirty="0"/>
              <a:t>ဘု​ရား​သ​ခင်​၏​ပ​လ္လင်​တော်​သည်​မြို့​၌​တည်​နေ​လိမ့်​မည်(ဗျာ၂၂း၁၃)၊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my-MM" sz="2200" b="1" dirty="0"/>
              <a:t>ဘုရားသခင်ကိုယ်တော်တိုင်သည်သူ၏လူများ နှင့်အတူရုပ်ပိုင်းဆိုင်ရာ၊ထာဝရအသက်ရှင်လိမ့်မည် (ဗျာ ၂၂း၄-၅)၊</a:t>
            </a:r>
            <a:endParaRPr lang="es-ES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05B110-C443-40F8-44BF-12DE1D5C2273}"/>
              </a:ext>
            </a:extLst>
          </p:cNvPr>
          <p:cNvSpPr txBox="1"/>
          <p:nvPr/>
        </p:nvSpPr>
        <p:spPr>
          <a:xfrm>
            <a:off x="5916425" y="1348614"/>
            <a:ext cx="6110188" cy="461665"/>
          </a:xfrm>
          <a:prstGeom prst="rect">
            <a:avLst/>
          </a:prstGeom>
          <a:gradFill>
            <a:gsLst>
              <a:gs pos="0">
                <a:srgbClr val="FF8989"/>
              </a:gs>
              <a:gs pos="50000">
                <a:srgbClr val="FF4B4B"/>
              </a:gs>
              <a:gs pos="100000">
                <a:srgbClr val="FF0000"/>
              </a:gs>
            </a:gsLst>
          </a:gra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ဘာတွေ ဖယ်ရှားထားလဲ။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59E8F15-7F33-C2E1-A72A-343561D8962E}"/>
              </a:ext>
            </a:extLst>
          </p:cNvPr>
          <p:cNvSpPr/>
          <p:nvPr/>
        </p:nvSpPr>
        <p:spPr>
          <a:xfrm>
            <a:off x="5958950" y="1840076"/>
            <a:ext cx="6110188" cy="1270329"/>
          </a:xfrm>
          <a:prstGeom prst="rect">
            <a:avLst/>
          </a:prstGeom>
          <a:solidFill>
            <a:srgbClr val="FFA7A7"/>
          </a:soli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3BF608-CFD2-FC85-BAC7-40DC3B38C013}"/>
              </a:ext>
            </a:extLst>
          </p:cNvPr>
          <p:cNvSpPr txBox="1"/>
          <p:nvPr/>
        </p:nvSpPr>
        <p:spPr>
          <a:xfrm>
            <a:off x="5897525" y="1863299"/>
            <a:ext cx="6110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400" b="1" dirty="0"/>
              <a:t>သေခြင်း (ဗျာ. ၂၁:၄)၊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400" b="1" dirty="0"/>
              <a:t>အပြစ်နှင့် အပြစ်သားများ(ဗျာ ၂၁:၂၇)၊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400" b="1" dirty="0"/>
              <a:t>မွေးဖွားခြင်း (မဿဲ ၂၂း၂၉-၃၀)၊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2EC993-A4D8-4B16-36F5-619CD4753AE7}"/>
              </a:ext>
            </a:extLst>
          </p:cNvPr>
          <p:cNvSpPr txBox="1"/>
          <p:nvPr/>
        </p:nvSpPr>
        <p:spPr>
          <a:xfrm>
            <a:off x="189017" y="1332616"/>
            <a:ext cx="5528936" cy="461665"/>
          </a:xfrm>
          <a:prstGeom prst="rect">
            <a:avLst/>
          </a:prstGeom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မူလအစီအစဉ် (ဟေရှာယ ၆၅)၊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775124D-77A7-ECD9-FACD-EE60C8FF744B}"/>
              </a:ext>
            </a:extLst>
          </p:cNvPr>
          <p:cNvSpPr/>
          <p:nvPr/>
        </p:nvSpPr>
        <p:spPr>
          <a:xfrm>
            <a:off x="189017" y="1824076"/>
            <a:ext cx="5528936" cy="4593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E66179-6D1A-8D88-87B5-B214051AEF2A}"/>
              </a:ext>
            </a:extLst>
          </p:cNvPr>
          <p:cNvSpPr txBox="1"/>
          <p:nvPr/>
        </p:nvSpPr>
        <p:spPr>
          <a:xfrm>
            <a:off x="103957" y="68723"/>
            <a:ext cx="11624937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အစီအစဥ်အသစ်တွင် ဟေရှာယ ၆၅ တွင်ကြေညာထားသည့်မူရင်းတွင် အပြောင်းအလဲများပါရှိသည်။ ယေရှုရှင်းပြသည့်အတိုင်း အချို့အရာများသည် ဆက်ရှိနေသည်၊ အချို့ကို</a:t>
            </a:r>
            <a:r>
              <a:rPr lang="my-MM" sz="2200" b="1" dirty="0">
                <a:highlight>
                  <a:srgbClr val="FFFF00"/>
                </a:highlight>
              </a:rPr>
              <a:t>ဖယ်ရှား</a:t>
            </a:r>
            <a:r>
              <a:rPr lang="my-MM" sz="2200" b="1" dirty="0"/>
              <a:t>လိုက်ပြီး အခြားအရာ</a:t>
            </a:r>
            <a:r>
              <a:rPr lang="en-US" sz="2200" b="1" dirty="0"/>
              <a:t> </a:t>
            </a:r>
            <a:r>
              <a:rPr lang="my-MM" sz="2200" b="1" dirty="0"/>
              <a:t>များကို </a:t>
            </a:r>
            <a:r>
              <a:rPr lang="my-MM" sz="2200" b="1" dirty="0">
                <a:highlight>
                  <a:srgbClr val="FFFF00"/>
                </a:highlight>
              </a:rPr>
              <a:t>ထပ်ထည့်</a:t>
            </a:r>
            <a:r>
              <a:rPr lang="my-MM" sz="2200" b="1" dirty="0"/>
              <a:t>ထားသည်။</a:t>
            </a:r>
            <a:endParaRPr lang="es-ES" sz="22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40EABB-7882-798E-2456-DCC835321B84}"/>
              </a:ext>
            </a:extLst>
          </p:cNvPr>
          <p:cNvSpPr/>
          <p:nvPr/>
        </p:nvSpPr>
        <p:spPr>
          <a:xfrm>
            <a:off x="103957" y="3429000"/>
            <a:ext cx="5708508" cy="332563"/>
          </a:xfrm>
          <a:prstGeom prst="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FF8AE7-EC0A-D464-1551-787724AF7613}"/>
              </a:ext>
            </a:extLst>
          </p:cNvPr>
          <p:cNvSpPr/>
          <p:nvPr/>
        </p:nvSpPr>
        <p:spPr>
          <a:xfrm>
            <a:off x="103957" y="3788145"/>
            <a:ext cx="5708508" cy="332563"/>
          </a:xfrm>
          <a:prstGeom prst="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E8E377-3149-0DC3-7A06-F7338970BFA1}"/>
              </a:ext>
            </a:extLst>
          </p:cNvPr>
          <p:cNvSpPr/>
          <p:nvPr/>
        </p:nvSpPr>
        <p:spPr>
          <a:xfrm>
            <a:off x="103957" y="4139722"/>
            <a:ext cx="5708508" cy="332564"/>
          </a:xfrm>
          <a:prstGeom prst="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36035A-B3C2-A9E2-1081-EA8BC38865A9}"/>
              </a:ext>
            </a:extLst>
          </p:cNvPr>
          <p:cNvSpPr/>
          <p:nvPr/>
        </p:nvSpPr>
        <p:spPr>
          <a:xfrm>
            <a:off x="103957" y="5616183"/>
            <a:ext cx="5708508" cy="332563"/>
          </a:xfrm>
          <a:prstGeom prst="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47C26E-C655-05A0-ACFA-A63FDD3C89E8}"/>
              </a:ext>
            </a:extLst>
          </p:cNvPr>
          <p:cNvSpPr txBox="1"/>
          <p:nvPr/>
        </p:nvSpPr>
        <p:spPr>
          <a:xfrm>
            <a:off x="189018" y="1863299"/>
            <a:ext cx="570850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/>
              <a:t>ကမ္ဘာသစ် (၁၇)၊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/>
              <a:t>အပြစ်​ကို​အောက်​မေ့​၍​မ​ရ(၁၇)၊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/>
              <a:t>ဂျေရု​ဆ​လင်​ဟာ ဝမ်း​မြောက်​ရာ​ဖြစ်(၁၈)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/>
              <a:t>ငိုကြွေးခြင်း မရှိစေရ (၁၉)၊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>
                <a:highlight>
                  <a:srgbClr val="FF00FF"/>
                </a:highlight>
              </a:rPr>
              <a:t>ကလေးများမသေရ (၂၀၊ ၂၃)၊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>
                <a:highlight>
                  <a:srgbClr val="FF00FF"/>
                </a:highlight>
              </a:rPr>
              <a:t>ဖြောင့်​မတ်​သူ​သည် အသက်​ရှည်​လိမ့်​မည် (မ ၂၀း၂၂)၊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>
                <a:highlight>
                  <a:srgbClr val="FF00FF"/>
                </a:highlight>
              </a:rPr>
              <a:t>အပြစ်​သား​တွေအချိန်​မတန်​မီသေ​ရ​လိမ့်​မယ် </a:t>
            </a:r>
          </a:p>
          <a:p>
            <a:r>
              <a:rPr lang="my-MM" sz="2200" b="1" dirty="0">
                <a:highlight>
                  <a:srgbClr val="FF00FF"/>
                </a:highlight>
              </a:rPr>
              <a:t>  (၂၀)(၂၁)</a:t>
            </a:r>
            <a:endParaRPr lang="en-US" sz="2200" b="1" dirty="0">
              <a:highlight>
                <a:srgbClr val="FF00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/>
              <a:t>အလုပ်အကိုင်များဖြစ်ထွန်းမည်။ငြိမ်းချမ်းသာ ယာမှု ရှိမည် (၂၂-၂၃)၊ </a:t>
            </a: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y-MM" sz="2200" b="1" dirty="0">
                <a:highlight>
                  <a:srgbClr val="FF00FF"/>
                </a:highlight>
              </a:rPr>
              <a:t>ဆုတောင်း​ချက်​အားလုံး​ကို ဘုရား​သခင် </a:t>
            </a:r>
            <a:r>
              <a:rPr lang="my-MM" sz="2200" b="1" dirty="0"/>
              <a:t>ဖြေကြား​ပေး​လိမ့်​မယ် (၂၄)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my-MM" sz="2200" b="1" dirty="0"/>
              <a:t>သဘာဝတရားအသွင်ပြောင်းမည်၊ (၂၅)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14399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build="p"/>
      <p:bldP spid="3" grpId="0" animBg="1"/>
      <p:bldP spid="13" grpId="0" animBg="1"/>
      <p:bldP spid="14" grpId="0" uiExpand="1" build="p"/>
      <p:bldP spid="4" grpId="0" animBg="1"/>
      <p:bldP spid="5" grpId="0" animBg="1"/>
      <p:bldP spid="2" grpId="0" animBg="1"/>
      <p:bldP spid="6" grpId="0" animBg="1"/>
      <p:bldP spid="8" grpId="0" animBg="1"/>
      <p:bldP spid="9" grpId="0" animBg="1"/>
      <p:bldP spid="10" grpId="0" animBg="1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647932-BB29-2AFC-9A67-102E1E0EC7A9}"/>
              </a:ext>
            </a:extLst>
          </p:cNvPr>
          <p:cNvSpPr txBox="1"/>
          <p:nvPr/>
        </p:nvSpPr>
        <p:spPr>
          <a:xfrm>
            <a:off x="519482" y="67369"/>
            <a:ext cx="12192000" cy="14670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3600" b="1" dirty="0">
                <a:solidFill>
                  <a:srgbClr val="C515B8"/>
                </a:solidFill>
              </a:rPr>
              <a:t>ကိုးကွယ်မှု စုံလင်မည်။</a:t>
            </a:r>
            <a:endParaRPr lang="en-US" sz="3600" b="1" dirty="0">
              <a:solidFill>
                <a:srgbClr val="C515B8"/>
              </a:solidFill>
            </a:endParaRPr>
          </a:p>
          <a:p>
            <a:pPr algn="ctr"/>
            <a:endParaRPr lang="es-ES" sz="5333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AB913D-7B21-CB90-91A9-7FE6A6A4326E}"/>
              </a:ext>
            </a:extLst>
          </p:cNvPr>
          <p:cNvSpPr txBox="1"/>
          <p:nvPr/>
        </p:nvSpPr>
        <p:spPr>
          <a:xfrm>
            <a:off x="4359369" y="725292"/>
            <a:ext cx="6984409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အကြင်သူသည်အောင်မြင်၏။ထိုသူကိုငါသည်ငါ၏ဘုရားသခင့်ဗိမာန်တော်၌ တိုင်ဖြစ်စေမည်။</a:t>
            </a:r>
            <a:r>
              <a:rPr lang="es-ES" sz="2133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3:12)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912A32-8BC6-6717-74FE-F59193C79949}"/>
              </a:ext>
            </a:extLst>
          </p:cNvPr>
          <p:cNvSpPr txBox="1"/>
          <p:nvPr/>
        </p:nvSpPr>
        <p:spPr>
          <a:xfrm>
            <a:off x="4139610" y="1653031"/>
            <a:ext cx="8052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စ္စရေးခေတ်နှင့်ယနေ့ခေတ်နှစ်ခုစလုံးတွင်လူများသည်ရုပ်ပိုင်းဆိုင်ရာရှိနေခြင်းမရှိဘဲဘုရားသခင်အား“ဝိညာဉ်တော်”ဖြင့်ဝတ်ပြုကိုးကွယ်ကြ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သည် (၁ကော ၈း၂၇-၃၀၊ ယော ၄း၂၃-၂၄)။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alfombra, cama, tabla&#10;&#10;Descripción generada automáticamente">
            <a:extLst>
              <a:ext uri="{FF2B5EF4-FFF2-40B4-BE49-F238E27FC236}">
                <a16:creationId xmlns:a16="http://schemas.microsoft.com/office/drawing/2014/main" id="{35A52CBD-6E53-EC89-D03D-94117F43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9" y="842123"/>
            <a:ext cx="3971204" cy="2081808"/>
          </a:xfrm>
          <a:prstGeom prst="rect">
            <a:avLst/>
          </a:prstGeom>
          <a:ln w="38100" cap="sq">
            <a:gradFill>
              <a:gsLst>
                <a:gs pos="0">
                  <a:srgbClr val="4D2E3D"/>
                </a:gs>
                <a:gs pos="36000">
                  <a:srgbClr val="4D2E3D"/>
                </a:gs>
                <a:gs pos="37000">
                  <a:srgbClr val="C0C1B4"/>
                </a:gs>
                <a:gs pos="100000">
                  <a:srgbClr val="C0C1B4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junto a un florero con flores&#10;&#10;Descripción generada automáticamente">
            <a:extLst>
              <a:ext uri="{FF2B5EF4-FFF2-40B4-BE49-F238E27FC236}">
                <a16:creationId xmlns:a16="http://schemas.microsoft.com/office/drawing/2014/main" id="{88F16194-2A88-FD92-F2DF-ABA9AACBA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33" y="4759802"/>
            <a:ext cx="3523764" cy="1922977"/>
          </a:xfrm>
          <a:prstGeom prst="rect">
            <a:avLst/>
          </a:prstGeom>
          <a:ln w="889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917F21B-9E6A-35A3-BCD4-EA1A5393B981}"/>
              </a:ext>
            </a:extLst>
          </p:cNvPr>
          <p:cNvSpPr txBox="1"/>
          <p:nvPr/>
        </p:nvSpPr>
        <p:spPr>
          <a:xfrm>
            <a:off x="168406" y="3036226"/>
            <a:ext cx="88480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ဤသည်မှာ ကမ္ဘာသစ်တွင် ကွဲပြားလိမ့်မည်။ ရွေးနှုတ်ခြင်းခံရသူများသည် သိုးသငယ်၏မျက်မှောက်တွင်၊ယေရှု၏ဗိမာန်တော်၌ဘုရားသခင်ကိုဝတ်ပြုလိမ့်မည် (ဗျာ၊ ၇း၁၅-၁၇)။ ထို့အပြင်၊ ၎င်းတို့သည် ဘုရားသခင်၏ပလ္လင်တော်အားဖြင့် ယေရုရှလင်မြို့သစ်တွင်နေထိုင်သောဗိမာန်တော်၏“ထောက်တိုင်များ”ဖြစ်ကြ လိမ့်မည် (ဗျာ၊ ၃:၁၂၊ ၂၂:၃)။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894F0C-014E-EC36-BC8A-F79341560CFD}"/>
              </a:ext>
            </a:extLst>
          </p:cNvPr>
          <p:cNvSpPr txBox="1"/>
          <p:nvPr/>
        </p:nvSpPr>
        <p:spPr>
          <a:xfrm>
            <a:off x="4212881" y="4851639"/>
            <a:ext cx="78682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သို့ရာတွင်၊ ယေရုရှလင်မြို့သစ်တွင် ဗိမာန်တော်မရှိပါ။ (ဗျာ၊ ၂၁း၂၂)။ ဘုရားသခင်ထံတော်မှ ကျွန်ုပ်တို့သည် ဘုရားသခင်ထံတော်၌ ကိုးကွယ်မည့်မြို့ကို ဗိမာန်ဖြစ်စေသည် (ဗျာ ၂၁း၁-၃)။ ကျွန်ုပ်တို့သည် ကျွန်ုပ်တို့၏ ရွေးနှုတ်တော်မူသောသခင်ယေရှုကို ထာဝစဉ်ချီးမွမ်းပါမည် (ဗျာ၊ ၇:၉-၁၀; ၅:၁၃)။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4F31371-B258-A3EB-37E7-B423F3D5D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6300" y="2656009"/>
            <a:ext cx="2776883" cy="2190364"/>
          </a:xfrm>
          <a:prstGeom prst="rect">
            <a:avLst/>
          </a:prstGeom>
          <a:effectLst>
            <a:outerShdw blurRad="50800" dist="50800" dir="288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12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6DE68DF0-AF95-F4BE-74F5-2E3BDA6BE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061" y="3693662"/>
            <a:ext cx="2454937" cy="3079279"/>
          </a:xfrm>
          <a:prstGeom prst="round2DiagRect">
            <a:avLst>
              <a:gd name="adj1" fmla="val 507"/>
              <a:gd name="adj2" fmla="val 20496"/>
            </a:avLst>
          </a:prstGeom>
          <a:ln w="28575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Un hombre con un traje de color negro sobre una superficie de madera&#10;&#10;Descripción generada automáticamente con confianza baja">
            <a:extLst>
              <a:ext uri="{FF2B5EF4-FFF2-40B4-BE49-F238E27FC236}">
                <a16:creationId xmlns:a16="http://schemas.microsoft.com/office/drawing/2014/main" id="{835A77FB-541C-0108-0055-A25A91668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5" y="3718756"/>
            <a:ext cx="3629247" cy="30541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6F1F7D-3060-260E-C8F3-BC033EA5EBA0}"/>
              </a:ext>
            </a:extLst>
          </p:cNvPr>
          <p:cNvSpPr txBox="1"/>
          <p:nvPr/>
        </p:nvSpPr>
        <p:spPr>
          <a:xfrm>
            <a:off x="111615" y="85059"/>
            <a:ext cx="9224335" cy="154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solidFill>
                  <a:srgbClr val="C00000"/>
                </a:solidFill>
              </a:rPr>
              <a:t>ဘုရားသခင်ကိုငါတို့တွေ့မယ်။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s-ES" sz="5867" b="1" spc="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271DE5-AF39-5224-E007-2D75891E334E}"/>
              </a:ext>
            </a:extLst>
          </p:cNvPr>
          <p:cNvSpPr txBox="1"/>
          <p:nvPr/>
        </p:nvSpPr>
        <p:spPr>
          <a:xfrm>
            <a:off x="-28830" y="679475"/>
            <a:ext cx="92999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စိတ်နှလုံးဖြူစင်သောသူတို့သည် မင်္ဂလာရှိကြ၏။ အကြောင်းမူကား၊ ထိုသူတို့သည် ဘုရားသခင်ကိုမြင်ရကြလတ့ံ။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5:8)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73EAFF-07C0-371B-3FAA-2E66EBE3AC80}"/>
              </a:ext>
            </a:extLst>
          </p:cNvPr>
          <p:cNvSpPr txBox="1"/>
          <p:nvPr/>
        </p:nvSpPr>
        <p:spPr>
          <a:xfrm>
            <a:off x="255182" y="1456564"/>
            <a:ext cx="8784044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အပြစ်ကြောင့် ဘုရားသခင်ကို အဘယ်သူမျှမမြင်နိုင် (၁ယော ၄း၁၂၊ ယော ၁း၁၈)။ သို့သော်လည်း အပြစ်ဖယ်ရှားပြီးသည်နှင့် ဘုရားသခင်ကို မျက်နှာချင်းဆိုင်တွေ့မြင်ရမည်ဟု ကတိပြုထားပါသည်။ (ဗျာ၊ ၂၂း၄)။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သခင်ယေရှုနှင့်ယောဟန်တို့သည် ဘုရားသခင်ကိုတွေ့မြင်ရသောကြောင့် သန့်ရှင်းသောစိတ်နှလုံးရှိရန် ကျွန်ုပ်တို့ကို သန့်ရှင်းစေရန် အားပေးခဲ့သည် (မ ၅း၈၊ ၁ယော ၃း၂-၃)။</a:t>
            </a:r>
            <a:endParaRPr lang="es-ES" sz="2400" b="1" dirty="0"/>
          </a:p>
        </p:txBody>
      </p:sp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42D7EDF-28F3-F636-E35F-91FC0569F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669" y="109861"/>
            <a:ext cx="2900348" cy="3867131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70B5A06-B050-A45A-0984-313239117E6D}"/>
              </a:ext>
            </a:extLst>
          </p:cNvPr>
          <p:cNvSpPr txBox="1"/>
          <p:nvPr/>
        </p:nvSpPr>
        <p:spPr>
          <a:xfrm>
            <a:off x="6580188" y="4181616"/>
            <a:ext cx="55001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ဘုရားသခင်သည်ကယ်တင်ခြင်း၏ပျော်ရွှင်မှုကို အခမဲ့ပေးဆောင်သည်။ကိုယ်တော်ကိုမျက်နှာချင်းဆိုင်တွေ့ရန်မျှော်လင့်ချက်သည်ကျွန်ုပ်တို့၏ဘကို ပြောင်းလဲစေရမည်။သန့်ရှင်းသောဝိညာဉ်တော်</a:t>
            </a:r>
            <a:r>
              <a:rPr lang="en-US" sz="2200" b="1" dirty="0"/>
              <a:t> </a:t>
            </a:r>
            <a:r>
              <a:rPr lang="my-MM" sz="2200" b="1" dirty="0"/>
              <a:t>သည်ကျွန်ုပ်တို့ကို ဦးဆောင်စေပြီးကျွန်ုပ်တို့ကိုပုံ</a:t>
            </a:r>
            <a:r>
              <a:rPr lang="en-US" sz="2200" b="1" dirty="0"/>
              <a:t> </a:t>
            </a:r>
            <a:r>
              <a:rPr lang="my-MM" sz="2200" b="1" dirty="0"/>
              <a:t>သွင်းစေခြင်းဖြင့်ယနေ့ဘုရားသခင်၏နှုတ်ကပတ်တော်ကို နာခံရမည် (ရော ၈း၁၊ ၁၄၊ ၂ကော ၃း၁၈)။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5053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197E94-542B-6E6D-008D-56493C008257}"/>
              </a:ext>
            </a:extLst>
          </p:cNvPr>
          <p:cNvSpPr txBox="1"/>
          <p:nvPr/>
        </p:nvSpPr>
        <p:spPr>
          <a:xfrm>
            <a:off x="-1015" y="94613"/>
            <a:ext cx="12191999" cy="1467005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h="25400" prst="softRound"/>
              <a:contourClr>
                <a:schemeClr val="accent6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my-MM" sz="3600" b="1" dirty="0"/>
              <a:t>မျက်ရည်တွေ ရှိတော့မှာ မဟုတ်ဘူး။</a:t>
            </a:r>
            <a:endParaRPr lang="en-US" sz="3600" b="1" dirty="0"/>
          </a:p>
          <a:p>
            <a:pPr lvl="0" algn="ctr"/>
            <a:endParaRPr lang="es-ES" sz="5333" b="1" spc="400" dirty="0">
              <a:ln w="12700" cmpd="sng">
                <a:noFill/>
                <a:prstDash val="solid"/>
              </a:ln>
              <a:gradFill>
                <a:gsLst>
                  <a:gs pos="0">
                    <a:srgbClr val="0099CC">
                      <a:lumMod val="50000"/>
                    </a:srgbClr>
                  </a:gs>
                  <a:gs pos="4000">
                    <a:srgbClr val="0099CC">
                      <a:lumMod val="60000"/>
                      <a:lumOff val="40000"/>
                    </a:srgbClr>
                  </a:gs>
                  <a:gs pos="87000">
                    <a:srgbClr val="0099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50800" dist="50800" dir="5400000" algn="ctr" rotWithShape="0">
                  <a:srgbClr val="002060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33E897-A0D0-E01D-C1E9-601E218DD78B}"/>
              </a:ext>
            </a:extLst>
          </p:cNvPr>
          <p:cNvSpPr txBox="1"/>
          <p:nvPr/>
        </p:nvSpPr>
        <p:spPr>
          <a:xfrm>
            <a:off x="126653" y="673342"/>
            <a:ext cx="119366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ဘုရားသခင်သည် သူတို့၏မျက်စိ၌မျက်ရည်ရှိသမျှတို့ကိုသုတ်တော်မူမည်။နောက်တဖန်သေဘေးမရှိရ။စိတ်မ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သာညည်းတွားခြင်း၊အော်ဟစ်ခြင်း၊ပင်ပန်းခြင်းလည်းမရှိရ။အကြောင်းမူကား၊ရှေးဖြစ်ဖူးသောအရာတို့သည်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					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ရွေ့သွားကြပြီ။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21:4)</a:t>
            </a:r>
          </a:p>
        </p:txBody>
      </p:sp>
      <p:pic>
        <p:nvPicPr>
          <p:cNvPr id="8" name="Imagen 7" descr="Imagen que contiene persona, hombre, ropa, viendo&#10;&#10;Descripción generada automáticamente">
            <a:extLst>
              <a:ext uri="{FF2B5EF4-FFF2-40B4-BE49-F238E27FC236}">
                <a16:creationId xmlns:a16="http://schemas.microsoft.com/office/drawing/2014/main" id="{7FDEA7D8-EEEF-0992-4777-24A95C0D7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968" y="1025922"/>
            <a:ext cx="4756811" cy="6035903"/>
          </a:xfrm>
          <a:prstGeom prst="rect">
            <a:avLst/>
          </a:prstGeom>
        </p:spPr>
      </p:pic>
      <p:pic>
        <p:nvPicPr>
          <p:cNvPr id="10" name="Imagen 9" descr="Un grupo de personas alrededor de fuego&#10;&#10;Descripción generada automáticamente">
            <a:extLst>
              <a:ext uri="{FF2B5EF4-FFF2-40B4-BE49-F238E27FC236}">
                <a16:creationId xmlns:a16="http://schemas.microsoft.com/office/drawing/2014/main" id="{1AF847E6-7C5E-AFE5-0E26-0110B1D2B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83" y="1617684"/>
            <a:ext cx="1428083" cy="177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D08DDA15-83E8-3B4C-0225-B91916347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8117" y="3506308"/>
            <a:ext cx="1428769" cy="1421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B43E8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grupo de personas junto a un florero con flores en la cabeza&#10;&#10;Descripción generada automáticamente con confianza baja">
            <a:extLst>
              <a:ext uri="{FF2B5EF4-FFF2-40B4-BE49-F238E27FC236}">
                <a16:creationId xmlns:a16="http://schemas.microsoft.com/office/drawing/2014/main" id="{22057091-6A03-AEF1-4084-7546006FC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2" y="5045365"/>
            <a:ext cx="1431696" cy="1710816"/>
          </a:xfrm>
          <a:prstGeom prst="snip2DiagRect">
            <a:avLst>
              <a:gd name="adj1" fmla="val 14869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8369F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DEA796-8B7A-D147-AFAB-F0769C4789A3}"/>
              </a:ext>
            </a:extLst>
          </p:cNvPr>
          <p:cNvSpPr txBox="1"/>
          <p:nvPr/>
        </p:nvSpPr>
        <p:spPr>
          <a:xfrm>
            <a:off x="1778179" y="1702765"/>
            <a:ext cx="65942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ဘုရားသခင်သည်ကျွန်ုပ်တို့၏ဆင်းရဲဒုက္ခများနှင့်မျက်ရည်များကိုဂရုစိုက်သည်။ကျွန်ုပ်တို့ကိုနှစ်သိမ့်ပေးလိုစိတ်ရှိပါ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သည်(ဆာ၅၆:၈;၁၁၆:၈)။သို့သော်အချို့သောမျက်ရည်များသည်ဤဘဝတွင်သုတ်သင်မည်မဟုတ်သော်လည်းအနာဂတ်တွင်ဖြစ်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F4730-A5B6-5E30-959C-BC2A9622E006}"/>
              </a:ext>
            </a:extLst>
          </p:cNvPr>
          <p:cNvSpPr txBox="1"/>
          <p:nvPr/>
        </p:nvSpPr>
        <p:spPr>
          <a:xfrm>
            <a:off x="1778179" y="3840449"/>
            <a:ext cx="6897735" cy="26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ရှင်ပြန်ထမြောက်ချိန်တွင် ကျွန်ုပ်တို့ချစ်မြတ်နိုးရသော သူအတွက်မျက်ရည်များကိုသုတ်ပေးပါမည်။</a:t>
            </a:r>
          </a:p>
          <a:p>
            <a:pPr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မတရားမှုအတွက်မျက်ရည်များနှင့်ကျွန်ုပ်တို့လက်ရှိနားမလည်နိုင်သောအရာများသည် ထောင်စုနှစ်ကာလအတွင်း ဘုရားသခင်၏တရားစီရင်ခြင်းတွင်ဖယ်ရှားပေးလိမ့်မည်။ </a:t>
            </a:r>
          </a:p>
          <a:p>
            <a:pPr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နောက်ဆုံးတွင် “ယခင်အရာများကို အမှတ်ရလိမ့်မည်မဟုတ်၊ သတိရလိမ့်မည်”။ (ဟေရှာယ ၆၅:၁၇)။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78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16F6A8-D01B-4DC6-7524-0B73C9B8E19E}"/>
              </a:ext>
            </a:extLst>
          </p:cNvPr>
          <p:cNvGrpSpPr/>
          <p:nvPr/>
        </p:nvGrpSpPr>
        <p:grpSpPr>
          <a:xfrm>
            <a:off x="8309689" y="929161"/>
            <a:ext cx="3722505" cy="3897408"/>
            <a:chOff x="6130666" y="769441"/>
            <a:chExt cx="2791879" cy="2923056"/>
          </a:xfrm>
        </p:grpSpPr>
        <p:pic>
          <p:nvPicPr>
            <p:cNvPr id="4" name="Imagen 3" descr="La cara de un hombre&#10;&#10;Descripción generada automáticamente">
              <a:extLst>
                <a:ext uri="{FF2B5EF4-FFF2-40B4-BE49-F238E27FC236}">
                  <a16:creationId xmlns:a16="http://schemas.microsoft.com/office/drawing/2014/main" id="{59F57A89-3E4B-DAF0-F3C9-1A998F06B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0666" y="769441"/>
              <a:ext cx="2791879" cy="2923056"/>
            </a:xfrm>
            <a:prstGeom prst="rect">
              <a:avLst/>
            </a:prstGeom>
            <a:ln w="381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914513B-5E26-BE14-AE54-8DA1FEC408F9}"/>
                </a:ext>
              </a:extLst>
            </p:cNvPr>
            <p:cNvSpPr txBox="1"/>
            <p:nvPr/>
          </p:nvSpPr>
          <p:spPr>
            <a:xfrm rot="1495956">
              <a:off x="6718639" y="1451547"/>
              <a:ext cx="47032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867" b="1">
                  <a:solidFill>
                    <a:srgbClr val="F3D1B3"/>
                  </a:solidFill>
                  <a:latin typeface="Giddyup Std" panose="03050402040302040404" pitchFamily="66" charset="0"/>
                </a:rPr>
                <a:t>Jesus</a:t>
              </a:r>
              <a:endParaRPr lang="es-ES" sz="1867" b="1" dirty="0">
                <a:solidFill>
                  <a:srgbClr val="F3D1B3"/>
                </a:solidFill>
                <a:latin typeface="Giddyup Std" panose="03050402040302040404" pitchFamily="66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E0B15FA-1F7D-CF93-F5C3-D63EEAC2543B}"/>
              </a:ext>
            </a:extLst>
          </p:cNvPr>
          <p:cNvSpPr txBox="1"/>
          <p:nvPr/>
        </p:nvSpPr>
        <p:spPr>
          <a:xfrm>
            <a:off x="2499931" y="173676"/>
            <a:ext cx="96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/>
              <a:t>   ကျွနုုပ်တို့ထိုအရပ်၌ရှိနေမည်</a:t>
            </a:r>
            <a:r>
              <a:rPr lang="es-ES" sz="3600" b="1" spc="80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4146B-F798-9169-23C6-416063DE4820}"/>
              </a:ext>
            </a:extLst>
          </p:cNvPr>
          <p:cNvSpPr txBox="1"/>
          <p:nvPr/>
        </p:nvSpPr>
        <p:spPr>
          <a:xfrm>
            <a:off x="2643021" y="925318"/>
            <a:ext cx="55068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latin typeface="Comic Sans MS" panose="030F0702030302020204" pitchFamily="66" charset="0"/>
              </a:rPr>
              <a:t>နောက်တဖန် ကျိန်ခြင်းဘေးတစ်စုံတစ်ခုမျှမရှိ။ ထိုမြို့၌ ဘုရားသခင်နှင့်သိုးသငယ်၏ပလ္လင်တော်ရှိ၍၊ ဘုရားသခင်၏ကျွန်တို့သည် ဘုရားဝတ်ကို ပြုကြလိမ့်မည်။ </a:t>
            </a:r>
            <a:r>
              <a:rPr lang="es-ES" sz="2000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latin typeface="Comic Sans MS" panose="030F0702030302020204" pitchFamily="66" charset="0"/>
              </a:rPr>
              <a:t> 22:3-4)</a:t>
            </a:r>
            <a:endParaRPr lang="es-ES" sz="2133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4FB186-A02B-F978-59FA-7B4B468576E7}"/>
              </a:ext>
            </a:extLst>
          </p:cNvPr>
          <p:cNvSpPr txBox="1"/>
          <p:nvPr/>
        </p:nvSpPr>
        <p:spPr>
          <a:xfrm>
            <a:off x="2552056" y="2733604"/>
            <a:ext cx="573223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“နာမတော်သည် သူတို့နဖူးပေါ်၌ ရှိလိမ့်မည်” ဟူသော အဓိပ္ပါယ်မှာ ကျွန်ုပ်တို့သည် ယေရှု၏ စရိုက်လက္ခဏာကိုရရှိမည်ဖြစ်သည်။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ကမ္ဘာသစ်မှာရှိဖို့ လိုအပ်ချက်တစ်ခုလား။ ငါတို့ ဘယ်တော့မှရှိမှာလဲ။</a:t>
            </a:r>
            <a:endParaRPr lang="es-ES" sz="2200" b="1" dirty="0"/>
          </a:p>
        </p:txBody>
      </p:sp>
      <p:pic>
        <p:nvPicPr>
          <p:cNvPr id="8" name="Imagen 7" descr="Imagen que contiene humo, hombre, fuego, niño&#10;&#10;Descripción generada automáticamente">
            <a:extLst>
              <a:ext uri="{FF2B5EF4-FFF2-40B4-BE49-F238E27FC236}">
                <a16:creationId xmlns:a16="http://schemas.microsoft.com/office/drawing/2014/main" id="{51ACE14B-DAFE-9321-8F80-EC57F0310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20" y="1828799"/>
            <a:ext cx="2329811" cy="297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5F5BA026-A192-0474-CF9E-E3D348852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108" y="4815674"/>
            <a:ext cx="1901637" cy="183424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EA2605-4A61-07D7-6F86-34F0D3BE1AF7}"/>
              </a:ext>
            </a:extLst>
          </p:cNvPr>
          <p:cNvSpPr txBox="1"/>
          <p:nvPr/>
        </p:nvSpPr>
        <p:spPr>
          <a:xfrm>
            <a:off x="7848419" y="4614612"/>
            <a:ext cx="43435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ကျွန်ုပ်တို့ကို ခွင့်လွှတ်ပြီးကျွန်ုပ်တို့ကို အသွင်ပြောင်းရန်လိုအပ်သည့်အရာအားလုံးကို လုပ်ဆောင်တော်မူသည်။ ကျွန်ုပ်တို့သည်ယုံကြည်ခြင်းအားဖြင့်သူ့</a:t>
            </a:r>
            <a:r>
              <a:rPr lang="en-US" sz="2200" b="1" dirty="0"/>
              <a:t> </a:t>
            </a:r>
            <a:r>
              <a:rPr lang="my-MM" sz="2200" b="1" dirty="0"/>
              <a:t>ကိုလက်ခံရန်သာ လိုအပ်သည် (ရော၅း၁၂)။ငါတို့ကအဲဒီမှာရှိလိမ့်မယ်</a:t>
            </a:r>
            <a:endParaRPr lang="es-ES" sz="2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5829DA-605F-BBDA-EADE-2610EF23D0D1}"/>
              </a:ext>
            </a:extLst>
          </p:cNvPr>
          <p:cNvSpPr txBox="1"/>
          <p:nvPr/>
        </p:nvSpPr>
        <p:spPr>
          <a:xfrm>
            <a:off x="121118" y="4805967"/>
            <a:ext cx="563698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အာဒံနှင့်ဧဝ အပြစ်ပြုသောအခါ အဖြေကို ဘုရားသခင်ကတိပြုခဲ့သည်။အပြစ်မဲ့သူ(မေရှိယ၊ နာဇရက်မြို့သားယေရှု။)၏သေခြင်းဖြင့်သာအပြစ်ကိုဖယ်ရှားနိုင်သည်ဟုဣသရေလလူမျိုးအား ယဇ်ပူဇော်ခြင်းစနစ်အားဖြင့်သွန်သင်ပေးခဲ့သည်– </a:t>
            </a:r>
            <a:endParaRPr lang="es-ES" sz="2200" b="1" dirty="0"/>
          </a:p>
        </p:txBody>
      </p:sp>
      <p:pic>
        <p:nvPicPr>
          <p:cNvPr id="16" name="Imagen 15" descr="Un grupo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62944F20-F4C6-F831-9980-8F2F7350BC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20" y="72832"/>
            <a:ext cx="2329811" cy="1572931"/>
          </a:xfrm>
          <a:prstGeom prst="ellipse">
            <a:avLst/>
          </a:prstGeom>
          <a:ln w="63500" cap="rnd">
            <a:solidFill>
              <a:schemeClr val="accent4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6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uiExpand="1" build="p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4633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Giddyup Std</vt:lpstr>
      <vt:lpstr>Arial</vt:lpstr>
      <vt:lpstr>Calibri</vt:lpstr>
      <vt:lpstr>Calibri Light</vt:lpstr>
      <vt:lpstr>Comic Sans MS</vt:lpstr>
      <vt:lpstr>Constantia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</dc:creator>
  <cp:lastModifiedBy>saw tinmaungkyi</cp:lastModifiedBy>
  <cp:revision>11</cp:revision>
  <dcterms:created xsi:type="dcterms:W3CDTF">2022-12-17T15:01:59Z</dcterms:created>
  <dcterms:modified xsi:type="dcterms:W3CDTF">2022-12-21T16:18:42Z</dcterms:modified>
</cp:coreProperties>
</file>