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9" r:id="rId3"/>
    <p:sldId id="324" r:id="rId4"/>
    <p:sldId id="257" r:id="rId5"/>
    <p:sldId id="258" r:id="rId6"/>
    <p:sldId id="325" r:id="rId7"/>
    <p:sldId id="260" r:id="rId8"/>
    <p:sldId id="261" r:id="rId9"/>
    <p:sldId id="328" r:id="rId10"/>
    <p:sldId id="262" r:id="rId11"/>
    <p:sldId id="263" r:id="rId12"/>
    <p:sldId id="329" r:id="rId13"/>
    <p:sldId id="33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9E2B5-C521-49C7-9D43-6132808C640F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990D3EA-DFF0-4555-9AB2-E6D2E46DD576}">
      <dgm:prSet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my-MM" sz="1800" b="1" dirty="0"/>
            <a:t>ကဲသရိဖိလိပ္ပိ၌။ပေတရုသည် ယေရှုကိုရှောင်ရန်အလိုရှိသည်။(မ ၁၆း၂၁-၂၃)</a:t>
          </a:r>
          <a:endParaRPr lang="es-ES" sz="1800" b="1" dirty="0"/>
        </a:p>
      </dgm:t>
    </dgm:pt>
    <dgm:pt modelId="{D72318DD-96EF-40C4-9673-A40F54161F53}" type="parTrans" cxnId="{992B3CBC-816F-4450-AA21-3AFC1B55D939}">
      <dgm:prSet/>
      <dgm:spPr/>
      <dgm:t>
        <a:bodyPr/>
        <a:lstStyle/>
        <a:p>
          <a:endParaRPr lang="es-ES" sz="1800" b="1"/>
        </a:p>
      </dgm:t>
    </dgm:pt>
    <dgm:pt modelId="{40761AE6-2D51-4B88-8358-A3A58A86BE51}" type="sibTrans" cxnId="{992B3CBC-816F-4450-AA21-3AFC1B55D939}">
      <dgm:prSet/>
      <dgm:spPr/>
      <dgm:t>
        <a:bodyPr/>
        <a:lstStyle/>
        <a:p>
          <a:endParaRPr lang="es-ES" sz="1800" b="1"/>
        </a:p>
      </dgm:t>
    </dgm:pt>
    <dgm:pt modelId="{C10A1E7D-33BF-40A0-BF13-6EDF39C01819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my-MM" sz="1800" b="1" dirty="0"/>
            <a:t>ဂါ​လိ​လဲ​ပြည်​ကို ဖြတ်​သွား​တယ်။ထိုအကြောင်းကိုမေးမြန်းသောအခါတပည့်တွေ</a:t>
          </a:r>
          <a:endParaRPr lang="en-US" sz="1800" b="1" dirty="0"/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my-MM" sz="1800" b="1" dirty="0"/>
            <a:t>ကကြောက်ကြတယ်။ (</a:t>
          </a:r>
          <a:r>
            <a:rPr lang="en-US" sz="1800" b="1" dirty="0" err="1"/>
            <a:t>Mr</a:t>
          </a:r>
          <a:r>
            <a:rPr lang="en-US" sz="1800" b="1" dirty="0"/>
            <a:t> 9:30-32</a:t>
          </a:r>
          <a:r>
            <a:rPr lang="my-MM" sz="1800" b="1" dirty="0"/>
            <a:t>)၊</a:t>
          </a:r>
          <a:endParaRPr lang="es-ES" sz="1800" b="1" dirty="0"/>
        </a:p>
      </dgm:t>
    </dgm:pt>
    <dgm:pt modelId="{85E7C7B1-8BD5-4C46-AF93-DCE74C63F141}" type="parTrans" cxnId="{64BC8E61-3D23-40A0-974F-D1911394B089}">
      <dgm:prSet/>
      <dgm:spPr/>
      <dgm:t>
        <a:bodyPr/>
        <a:lstStyle/>
        <a:p>
          <a:endParaRPr lang="es-ES" sz="1800" b="1"/>
        </a:p>
      </dgm:t>
    </dgm:pt>
    <dgm:pt modelId="{8FCA52B6-F400-4BD8-A01C-D041212194F2}" type="sibTrans" cxnId="{64BC8E61-3D23-40A0-974F-D1911394B089}">
      <dgm:prSet/>
      <dgm:spPr/>
      <dgm:t>
        <a:bodyPr/>
        <a:lstStyle/>
        <a:p>
          <a:endParaRPr lang="es-ES" sz="1800" b="1"/>
        </a:p>
      </dgm:t>
    </dgm:pt>
    <dgm:pt modelId="{F9C30B0D-7395-4E52-B53E-099801FF157A}">
      <dgm:prSet custT="1"/>
      <dgm:spPr/>
      <dgm:t>
        <a:bodyPr/>
        <a:lstStyle/>
        <a:p>
          <a:r>
            <a:rPr lang="my-MM" sz="1800" b="1" dirty="0"/>
            <a:t>ယေရုရှလင်မြို့အနီးတွင်</a:t>
          </a:r>
          <a:r>
            <a:rPr lang="es-ES" sz="1800" b="1" dirty="0">
              <a:solidFill>
                <a:srgbClr val="339933">
                  <a:lumMod val="50000"/>
                </a:srgbClr>
              </a:solidFill>
              <a:latin typeface="Comic Sans MS" panose="030F0702030302020204" pitchFamily="66" charset="0"/>
            </a:rPr>
            <a:t>“</a:t>
          </a:r>
          <a:r>
            <a:rPr lang="my-MM" sz="1800" b="1" dirty="0"/>
            <a:t>ထိုအကြောင်းအရာသည် ဝှက်ထားလျက်ရှိသည်ဖြစ်၍</a:t>
          </a:r>
          <a:r>
            <a:rPr lang="es-ES" sz="1800" b="1" dirty="0">
              <a:solidFill>
                <a:srgbClr val="339933">
                  <a:lumMod val="50000"/>
                </a:srgbClr>
              </a:solidFill>
              <a:latin typeface="Comic Sans MS" panose="030F0702030302020204" pitchFamily="66" charset="0"/>
            </a:rPr>
            <a:t>“</a:t>
          </a:r>
          <a:r>
            <a:rPr lang="en-US" sz="1800" b="1" dirty="0"/>
            <a:t>(Lk. 18:31-34)</a:t>
          </a:r>
          <a:endParaRPr lang="es-ES" sz="1800" b="1" dirty="0"/>
        </a:p>
      </dgm:t>
    </dgm:pt>
    <dgm:pt modelId="{B7AE82F5-48A7-4EC5-BA27-ED3F89B4D367}" type="parTrans" cxnId="{A62BC377-58C5-4284-B4EE-C649536995EC}">
      <dgm:prSet/>
      <dgm:spPr/>
      <dgm:t>
        <a:bodyPr/>
        <a:lstStyle/>
        <a:p>
          <a:endParaRPr lang="es-ES" sz="1800" b="1"/>
        </a:p>
      </dgm:t>
    </dgm:pt>
    <dgm:pt modelId="{1497D155-1E57-4FE4-BCF0-2D6865CC16CC}" type="sibTrans" cxnId="{A62BC377-58C5-4284-B4EE-C649536995EC}">
      <dgm:prSet/>
      <dgm:spPr/>
      <dgm:t>
        <a:bodyPr/>
        <a:lstStyle/>
        <a:p>
          <a:endParaRPr lang="es-ES" sz="1800" b="1"/>
        </a:p>
      </dgm:t>
    </dgm:pt>
    <dgm:pt modelId="{02A3860D-5580-4E1A-936D-B17FBE9E92FC}" type="pres">
      <dgm:prSet presAssocID="{8709E2B5-C521-49C7-9D43-6132808C640F}" presName="linearFlow" presStyleCnt="0">
        <dgm:presLayoutVars>
          <dgm:dir/>
          <dgm:resizeHandles val="exact"/>
        </dgm:presLayoutVars>
      </dgm:prSet>
      <dgm:spPr/>
    </dgm:pt>
    <dgm:pt modelId="{42E9E8BD-C95B-46A3-9814-001C64B1379D}" type="pres">
      <dgm:prSet presAssocID="{F990D3EA-DFF0-4555-9AB2-E6D2E46DD576}" presName="composite" presStyleCnt="0"/>
      <dgm:spPr/>
    </dgm:pt>
    <dgm:pt modelId="{E33B6CC8-894F-441F-9827-D8F5E9846FA8}" type="pres">
      <dgm:prSet presAssocID="{F990D3EA-DFF0-4555-9AB2-E6D2E46DD576}" presName="imgShp" presStyleLbl="fgImgPlace1" presStyleIdx="0" presStyleCnt="3" custScaleX="72993" custScaleY="72992" custLinFactX="-57707" custLinFactNeighborX="-100000"/>
      <dgm:spPr>
        <a:solidFill>
          <a:srgbClr val="DA5252"/>
        </a:solidFill>
        <a:scene3d>
          <a:camera prst="orthographicFront"/>
          <a:lightRig rig="threePt" dir="t"/>
        </a:scene3d>
        <a:sp3d>
          <a:bevelT w="114300" prst="artDeco"/>
        </a:sp3d>
      </dgm:spPr>
    </dgm:pt>
    <dgm:pt modelId="{33165C81-3AB9-47E8-AA52-032915939BC9}" type="pres">
      <dgm:prSet presAssocID="{F990D3EA-DFF0-4555-9AB2-E6D2E46DD576}" presName="txShp" presStyleLbl="node1" presStyleIdx="0" presStyleCnt="3" custScaleX="150376">
        <dgm:presLayoutVars>
          <dgm:bulletEnabled val="1"/>
        </dgm:presLayoutVars>
      </dgm:prSet>
      <dgm:spPr/>
    </dgm:pt>
    <dgm:pt modelId="{68ED28BA-F7B1-4864-8F21-A9CBF52AA836}" type="pres">
      <dgm:prSet presAssocID="{40761AE6-2D51-4B88-8358-A3A58A86BE51}" presName="spacing" presStyleCnt="0"/>
      <dgm:spPr/>
    </dgm:pt>
    <dgm:pt modelId="{0D624623-C212-472A-A374-0E54D2D50492}" type="pres">
      <dgm:prSet presAssocID="{C10A1E7D-33BF-40A0-BF13-6EDF39C01819}" presName="composite" presStyleCnt="0"/>
      <dgm:spPr/>
    </dgm:pt>
    <dgm:pt modelId="{1BF5A0DA-DA83-408A-B91C-2071F8446386}" type="pres">
      <dgm:prSet presAssocID="{C10A1E7D-33BF-40A0-BF13-6EDF39C01819}" presName="imgShp" presStyleLbl="fgImgPlace1" presStyleIdx="1" presStyleCnt="3" custScaleX="72993" custScaleY="72992" custLinFactX="-57707" custLinFactNeighborX="-100000"/>
      <dgm:spPr>
        <a:solidFill>
          <a:srgbClr val="FF731D"/>
        </a:solidFill>
        <a:scene3d>
          <a:camera prst="orthographicFront"/>
          <a:lightRig rig="threePt" dir="t"/>
        </a:scene3d>
        <a:sp3d>
          <a:bevelT w="114300" prst="artDeco"/>
        </a:sp3d>
      </dgm:spPr>
    </dgm:pt>
    <dgm:pt modelId="{7283D970-D175-4828-BAFB-406586D41575}" type="pres">
      <dgm:prSet presAssocID="{C10A1E7D-33BF-40A0-BF13-6EDF39C01819}" presName="txShp" presStyleLbl="node1" presStyleIdx="1" presStyleCnt="3" custScaleX="150376" custLinFactNeighborX="834" custLinFactNeighborY="-1828">
        <dgm:presLayoutVars>
          <dgm:bulletEnabled val="1"/>
        </dgm:presLayoutVars>
      </dgm:prSet>
      <dgm:spPr/>
    </dgm:pt>
    <dgm:pt modelId="{9ED2C820-E86C-4F8F-B099-2738E932B1CC}" type="pres">
      <dgm:prSet presAssocID="{8FCA52B6-F400-4BD8-A01C-D041212194F2}" presName="spacing" presStyleCnt="0"/>
      <dgm:spPr/>
    </dgm:pt>
    <dgm:pt modelId="{C67E6B70-3549-4002-8DB8-1B81141E5F6A}" type="pres">
      <dgm:prSet presAssocID="{F9C30B0D-7395-4E52-B53E-099801FF157A}" presName="composite" presStyleCnt="0"/>
      <dgm:spPr/>
    </dgm:pt>
    <dgm:pt modelId="{2090F8E1-C636-46FC-ABE0-5B424DFEE98E}" type="pres">
      <dgm:prSet presAssocID="{F9C30B0D-7395-4E52-B53E-099801FF157A}" presName="imgShp" presStyleLbl="fgImgPlace1" presStyleIdx="2" presStyleCnt="3" custScaleX="72993" custScaleY="72992" custLinFactX="-57707" custLinFactNeighborX="-100000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</dgm:pt>
    <dgm:pt modelId="{F632C949-945A-4C6B-A7C0-AC440BE5A773}" type="pres">
      <dgm:prSet presAssocID="{F9C30B0D-7395-4E52-B53E-099801FF157A}" presName="txShp" presStyleLbl="node1" presStyleIdx="2" presStyleCnt="3" custScaleX="150376">
        <dgm:presLayoutVars>
          <dgm:bulletEnabled val="1"/>
        </dgm:presLayoutVars>
      </dgm:prSet>
      <dgm:spPr/>
    </dgm:pt>
  </dgm:ptLst>
  <dgm:cxnLst>
    <dgm:cxn modelId="{64BC8E61-3D23-40A0-974F-D1911394B089}" srcId="{8709E2B5-C521-49C7-9D43-6132808C640F}" destId="{C10A1E7D-33BF-40A0-BF13-6EDF39C01819}" srcOrd="1" destOrd="0" parTransId="{85E7C7B1-8BD5-4C46-AF93-DCE74C63F141}" sibTransId="{8FCA52B6-F400-4BD8-A01C-D041212194F2}"/>
    <dgm:cxn modelId="{13491862-124A-4A43-8CA4-149E5DEE00D7}" type="presOf" srcId="{F9C30B0D-7395-4E52-B53E-099801FF157A}" destId="{F632C949-945A-4C6B-A7C0-AC440BE5A773}" srcOrd="0" destOrd="0" presId="urn:microsoft.com/office/officeart/2005/8/layout/vList3"/>
    <dgm:cxn modelId="{DDF9086E-6351-4093-94E6-24466F7A5837}" type="presOf" srcId="{C10A1E7D-33BF-40A0-BF13-6EDF39C01819}" destId="{7283D970-D175-4828-BAFB-406586D41575}" srcOrd="0" destOrd="0" presId="urn:microsoft.com/office/officeart/2005/8/layout/vList3"/>
    <dgm:cxn modelId="{A62BC377-58C5-4284-B4EE-C649536995EC}" srcId="{8709E2B5-C521-49C7-9D43-6132808C640F}" destId="{F9C30B0D-7395-4E52-B53E-099801FF157A}" srcOrd="2" destOrd="0" parTransId="{B7AE82F5-48A7-4EC5-BA27-ED3F89B4D367}" sibTransId="{1497D155-1E57-4FE4-BCF0-2D6865CC16CC}"/>
    <dgm:cxn modelId="{992B3CBC-816F-4450-AA21-3AFC1B55D939}" srcId="{8709E2B5-C521-49C7-9D43-6132808C640F}" destId="{F990D3EA-DFF0-4555-9AB2-E6D2E46DD576}" srcOrd="0" destOrd="0" parTransId="{D72318DD-96EF-40C4-9673-A40F54161F53}" sibTransId="{40761AE6-2D51-4B88-8358-A3A58A86BE51}"/>
    <dgm:cxn modelId="{BB2024E8-9E6D-4E54-A528-5818617FB0AA}" type="presOf" srcId="{F990D3EA-DFF0-4555-9AB2-E6D2E46DD576}" destId="{33165C81-3AB9-47E8-AA52-032915939BC9}" srcOrd="0" destOrd="0" presId="urn:microsoft.com/office/officeart/2005/8/layout/vList3"/>
    <dgm:cxn modelId="{963DBBF5-6229-45D2-BF9D-11AA498D4425}" type="presOf" srcId="{8709E2B5-C521-49C7-9D43-6132808C640F}" destId="{02A3860D-5580-4E1A-936D-B17FBE9E92FC}" srcOrd="0" destOrd="0" presId="urn:microsoft.com/office/officeart/2005/8/layout/vList3"/>
    <dgm:cxn modelId="{9F5E38E4-C8F0-42B4-AE86-465974B8DB58}" type="presParOf" srcId="{02A3860D-5580-4E1A-936D-B17FBE9E92FC}" destId="{42E9E8BD-C95B-46A3-9814-001C64B1379D}" srcOrd="0" destOrd="0" presId="urn:microsoft.com/office/officeart/2005/8/layout/vList3"/>
    <dgm:cxn modelId="{EB2E19CD-4FE2-4153-A370-FC06E40F74C5}" type="presParOf" srcId="{42E9E8BD-C95B-46A3-9814-001C64B1379D}" destId="{E33B6CC8-894F-441F-9827-D8F5E9846FA8}" srcOrd="0" destOrd="0" presId="urn:microsoft.com/office/officeart/2005/8/layout/vList3"/>
    <dgm:cxn modelId="{E343BC20-CE4C-47CF-B67C-197FC8211A59}" type="presParOf" srcId="{42E9E8BD-C95B-46A3-9814-001C64B1379D}" destId="{33165C81-3AB9-47E8-AA52-032915939BC9}" srcOrd="1" destOrd="0" presId="urn:microsoft.com/office/officeart/2005/8/layout/vList3"/>
    <dgm:cxn modelId="{06797E1E-E852-45E5-BAD3-FC4E59797E87}" type="presParOf" srcId="{02A3860D-5580-4E1A-936D-B17FBE9E92FC}" destId="{68ED28BA-F7B1-4864-8F21-A9CBF52AA836}" srcOrd="1" destOrd="0" presId="urn:microsoft.com/office/officeart/2005/8/layout/vList3"/>
    <dgm:cxn modelId="{5F821737-4629-439E-9105-8653A257E4E1}" type="presParOf" srcId="{02A3860D-5580-4E1A-936D-B17FBE9E92FC}" destId="{0D624623-C212-472A-A374-0E54D2D50492}" srcOrd="2" destOrd="0" presId="urn:microsoft.com/office/officeart/2005/8/layout/vList3"/>
    <dgm:cxn modelId="{EBB81217-DFE2-43B3-9FED-0D360BF92C97}" type="presParOf" srcId="{0D624623-C212-472A-A374-0E54D2D50492}" destId="{1BF5A0DA-DA83-408A-B91C-2071F8446386}" srcOrd="0" destOrd="0" presId="urn:microsoft.com/office/officeart/2005/8/layout/vList3"/>
    <dgm:cxn modelId="{A05C0236-28DC-47D5-941D-D7FE2D5EA6D4}" type="presParOf" srcId="{0D624623-C212-472A-A374-0E54D2D50492}" destId="{7283D970-D175-4828-BAFB-406586D41575}" srcOrd="1" destOrd="0" presId="urn:microsoft.com/office/officeart/2005/8/layout/vList3"/>
    <dgm:cxn modelId="{7C078863-7E25-4291-B183-CEEA9D498FD0}" type="presParOf" srcId="{02A3860D-5580-4E1A-936D-B17FBE9E92FC}" destId="{9ED2C820-E86C-4F8F-B099-2738E932B1CC}" srcOrd="3" destOrd="0" presId="urn:microsoft.com/office/officeart/2005/8/layout/vList3"/>
    <dgm:cxn modelId="{0CB51BF4-A14C-4731-9BD9-27C9E46C2243}" type="presParOf" srcId="{02A3860D-5580-4E1A-936D-B17FBE9E92FC}" destId="{C67E6B70-3549-4002-8DB8-1B81141E5F6A}" srcOrd="4" destOrd="0" presId="urn:microsoft.com/office/officeart/2005/8/layout/vList3"/>
    <dgm:cxn modelId="{FCBA097F-8794-4FAC-9996-9974FF3B5859}" type="presParOf" srcId="{C67E6B70-3549-4002-8DB8-1B81141E5F6A}" destId="{2090F8E1-C636-46FC-ABE0-5B424DFEE98E}" srcOrd="0" destOrd="0" presId="urn:microsoft.com/office/officeart/2005/8/layout/vList3"/>
    <dgm:cxn modelId="{379E52E3-7707-46C1-8315-AF54D346BD56}" type="presParOf" srcId="{C67E6B70-3549-4002-8DB8-1B81141E5F6A}" destId="{F632C949-945A-4C6B-A7C0-AC440BE5A77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165C81-3AB9-47E8-AA52-032915939BC9}">
      <dsp:nvSpPr>
        <dsp:cNvPr id="0" name=""/>
        <dsp:cNvSpPr/>
      </dsp:nvSpPr>
      <dsp:spPr>
        <a:xfrm rot="10800000">
          <a:off x="-1" y="285"/>
          <a:ext cx="7688007" cy="66815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636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/>
            <a:t>ကဲသရိဖိလိပ္ပိ၌။ပေတရုသည် ယေရှုကိုရှောင်ရန်အလိုရှိသည်။(မ ၁၆း၂၁-၂၃)</a:t>
          </a:r>
          <a:endParaRPr lang="es-ES" sz="1800" b="1" kern="1200" dirty="0"/>
        </a:p>
      </dsp:txBody>
      <dsp:txXfrm rot="10800000">
        <a:off x="167037" y="285"/>
        <a:ext cx="7520969" cy="668151"/>
      </dsp:txXfrm>
    </dsp:sp>
    <dsp:sp modelId="{E33B6CC8-894F-441F-9827-D8F5E9846FA8}">
      <dsp:nvSpPr>
        <dsp:cNvPr id="0" name=""/>
        <dsp:cNvSpPr/>
      </dsp:nvSpPr>
      <dsp:spPr>
        <a:xfrm>
          <a:off x="0" y="90512"/>
          <a:ext cx="487703" cy="487697"/>
        </a:xfrm>
        <a:prstGeom prst="ellipse">
          <a:avLst/>
        </a:prstGeom>
        <a:solidFill>
          <a:srgbClr val="DA5252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283D970-D175-4828-BAFB-406586D41575}">
      <dsp:nvSpPr>
        <dsp:cNvPr id="0" name=""/>
        <dsp:cNvSpPr/>
      </dsp:nvSpPr>
      <dsp:spPr>
        <a:xfrm rot="10800000">
          <a:off x="-1" y="823260"/>
          <a:ext cx="7688007" cy="668151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63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/>
            <a:t>ဂါ​လိ​လဲ​ပြည်​ကို ဖြတ်​သွား​တယ်။ထိုအကြောင်းကိုမေးမြန်းသောအခါတပည့်တွေ</a:t>
          </a:r>
          <a:endParaRPr lang="en-US" sz="1800" b="1" kern="1200" dirty="0"/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my-MM" sz="1800" b="1" kern="1200" dirty="0"/>
            <a:t>ကကြောက်ကြတယ်။ (</a:t>
          </a:r>
          <a:r>
            <a:rPr lang="en-US" sz="1800" b="1" kern="1200" dirty="0" err="1"/>
            <a:t>Mr</a:t>
          </a:r>
          <a:r>
            <a:rPr lang="en-US" sz="1800" b="1" kern="1200" dirty="0"/>
            <a:t> 9:30-32</a:t>
          </a:r>
          <a:r>
            <a:rPr lang="my-MM" sz="1800" b="1" kern="1200" dirty="0"/>
            <a:t>)၊</a:t>
          </a:r>
          <a:endParaRPr lang="es-ES" sz="1800" b="1" kern="1200" dirty="0"/>
        </a:p>
      </dsp:txBody>
      <dsp:txXfrm rot="10800000">
        <a:off x="167037" y="823260"/>
        <a:ext cx="7520969" cy="668151"/>
      </dsp:txXfrm>
    </dsp:sp>
    <dsp:sp modelId="{1BF5A0DA-DA83-408A-B91C-2071F8446386}">
      <dsp:nvSpPr>
        <dsp:cNvPr id="0" name=""/>
        <dsp:cNvSpPr/>
      </dsp:nvSpPr>
      <dsp:spPr>
        <a:xfrm>
          <a:off x="0" y="925701"/>
          <a:ext cx="487703" cy="487697"/>
        </a:xfrm>
        <a:prstGeom prst="ellipse">
          <a:avLst/>
        </a:prstGeom>
        <a:solidFill>
          <a:srgbClr val="FF731D"/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32C949-945A-4C6B-A7C0-AC440BE5A773}">
      <dsp:nvSpPr>
        <dsp:cNvPr id="0" name=""/>
        <dsp:cNvSpPr/>
      </dsp:nvSpPr>
      <dsp:spPr>
        <a:xfrm rot="10800000">
          <a:off x="-1" y="1670664"/>
          <a:ext cx="7688007" cy="668151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4636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/>
            <a:t>ယေရုရှလင်မြို့အနီးတွင်</a:t>
          </a:r>
          <a:r>
            <a:rPr lang="es-ES" sz="1800" b="1" kern="1200" dirty="0">
              <a:solidFill>
                <a:srgbClr val="339933">
                  <a:lumMod val="50000"/>
                </a:srgbClr>
              </a:solidFill>
              <a:latin typeface="Comic Sans MS" panose="030F0702030302020204" pitchFamily="66" charset="0"/>
            </a:rPr>
            <a:t>“</a:t>
          </a:r>
          <a:r>
            <a:rPr lang="my-MM" sz="1800" b="1" kern="1200" dirty="0"/>
            <a:t>ထိုအကြောင်းအရာသည် ဝှက်ထားလျက်ရှိသည်ဖြစ်၍</a:t>
          </a:r>
          <a:r>
            <a:rPr lang="es-ES" sz="1800" b="1" kern="1200" dirty="0">
              <a:solidFill>
                <a:srgbClr val="339933">
                  <a:lumMod val="50000"/>
                </a:srgbClr>
              </a:solidFill>
              <a:latin typeface="Comic Sans MS" panose="030F0702030302020204" pitchFamily="66" charset="0"/>
            </a:rPr>
            <a:t>“</a:t>
          </a:r>
          <a:r>
            <a:rPr lang="en-US" sz="1800" b="1" kern="1200" dirty="0"/>
            <a:t>(Lk. 18:31-34)</a:t>
          </a:r>
          <a:endParaRPr lang="es-ES" sz="1800" b="1" kern="1200" dirty="0"/>
        </a:p>
      </dsp:txBody>
      <dsp:txXfrm rot="10800000">
        <a:off x="167037" y="1670664"/>
        <a:ext cx="7520969" cy="668151"/>
      </dsp:txXfrm>
    </dsp:sp>
    <dsp:sp modelId="{2090F8E1-C636-46FC-ABE0-5B424DFEE98E}">
      <dsp:nvSpPr>
        <dsp:cNvPr id="0" name=""/>
        <dsp:cNvSpPr/>
      </dsp:nvSpPr>
      <dsp:spPr>
        <a:xfrm>
          <a:off x="0" y="1760891"/>
          <a:ext cx="487703" cy="487697"/>
        </a:xfrm>
        <a:prstGeom prst="ellipse">
          <a:avLst/>
        </a:prstGeom>
        <a:solidFill>
          <a:schemeClr val="accent4">
            <a:lumMod val="7500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artDeco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674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3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47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7CBA6-F7A6-1411-F7FA-E9EEAD9F0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E6F226-AFD7-5144-10DA-6EE2DD6F38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DD896C-614E-0C04-58A8-E2B794B2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E405BC-2B92-AD00-45C5-194034F14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D05B2B-2497-1CF5-4E5F-7C9090AA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23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4AE4FC-29CD-FC47-325F-818A68F3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2243E-C6FC-7EE8-161C-FC8ED7B7C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D13E9E-C947-B9C4-B6FE-7613B88C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C16DE1-A7FC-970C-F5BA-8C2FCB89C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3A99E1-96EB-8557-EB19-DBD5E3885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43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00F21-5D16-3B3F-95D7-01D74182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212B8E-7FBE-C9BD-7FD5-2056A53D0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8E9EED-127B-0294-E5A6-E2CAAE32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DFCF89-A68F-A8F1-D2EB-5581A6E55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5E6975-2CE0-A9D7-6BDB-CE0CB2A6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292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85CD3F-DD87-C2EA-47EE-6F56B0415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13D54B-E9D4-EB59-4F4B-96F32563D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CEF07D-9520-54F5-3D07-861E5F73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BF1DEE-1998-2509-E125-E696407F1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642B6D-3079-C0D8-7E24-D14EDD33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EB109D-4061-5D03-35F6-826EC21E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4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21B0E-8F20-B011-93FF-36EA099F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BC4613-C455-D5FE-1F18-CB55CFC63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62B7E6-BC94-1536-5089-6B0D5FB3B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4602C2-A0EF-B3B7-D390-CD47B677F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9C764E1-F43E-FACC-4004-13C403F2C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E3ABD1-B787-2C94-3775-9ABEF7ED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A151FDC-82CB-6C2A-4264-E71D940B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DE5768-4C30-DFAD-BB99-4D09F0B6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3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5EF89-1A2A-6154-9406-A6FC61FB7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81FA39-1420-659E-6871-B7A210EB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5A2E618-6088-3B32-7CDB-4C37422DB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E2EEF0-24A4-5878-9D0C-416D48BD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78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B00ACDD-9853-0C14-809F-3B64DAD1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88CE28-4DEE-FDFA-3FC8-3FC1FEE7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C621DBC-AE4C-E94D-6BFD-3E643461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0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D943B5-DF7A-1190-6188-1EDFEBAD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90D7EB-D218-E6EC-3B6A-E2C147CF6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DD8A1CD-18E2-17CE-9ECA-CAE614934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88D5AF-5F06-D85C-7230-B3D68FF92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4A0D9E-99F8-B67B-463C-D3D75824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E740BF-9FBB-D071-A85D-80A4BE71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76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94DFD8-57FB-42AB-838C-147842CE9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8F0002-CB59-8A9B-F70B-F068A81B2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66F623-E520-4D2C-D52E-8C06374275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EF6DD1-986F-C7C6-EA9B-130B0F0E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9E982C-8B6E-833D-770F-C66B90DB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415E19-327B-5381-CB51-288E7121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2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8BFF4-81B9-938E-957F-BEA3A6654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A90BC2D-EBA7-B1F8-1752-55F08CEE5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0EA5C-FEB2-35B9-2F3E-5CD29773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779FE6-C1C2-33B2-86DE-1B3B8E5C8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E11DA2-217C-90BC-9533-5001EF22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86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7949FF2-BC0B-0135-8175-79304678B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F6657C3-91BD-BC27-CDD1-EDC9B4441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D86BB4-F449-6A86-B555-8606C973D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4C7699-38F7-610D-A45D-728E8F1B9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C5F097-4DBC-7DBA-E2B0-800ED132D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55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74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573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8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68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58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14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049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0C9ED-D61D-4AC3-8191-8C1121AF077D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F87AC-9E63-461F-8F22-63FC07A7FD4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710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41BFAE-9825-F421-58A6-94BC1497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9986B5-C653-8358-C3DD-18E561EAD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D8CFBB-738E-BCD3-7D1A-D4221C726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3ECA-2A0E-42D6-9631-163080EC8385}" type="datetimeFigureOut">
              <a:rPr lang="es-ES" smtClean="0"/>
              <a:t>27/10/2022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0B851B-D0A2-EA50-3AE1-D6948151A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598C56-EA4D-0922-C04D-5D0AF800E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75B50-C749-48F7-98BA-EF2DC65271A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0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BF46ABA-4EC2-BD24-FC89-B69C24F601C9}"/>
              </a:ext>
            </a:extLst>
          </p:cNvPr>
          <p:cNvSpPr txBox="1"/>
          <p:nvPr/>
        </p:nvSpPr>
        <p:spPr>
          <a:xfrm>
            <a:off x="432734" y="1788065"/>
            <a:ext cx="11326532" cy="29103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woPt" dir="t"/>
            </a:scene3d>
            <a:sp3d extrusionH="57150" contourW="44450" prstMaterial="softEdge">
              <a:bevelT w="25400" h="38100"/>
              <a:contourClr>
                <a:srgbClr val="B23F22"/>
              </a:contourClr>
            </a:sp3d>
          </a:bodyPr>
          <a:lstStyle/>
          <a:p>
            <a:pPr algn="ctr" defTabSz="609585"/>
            <a:r>
              <a:rPr lang="my-MM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ငါတို့အတွက်ကိုယ်တော်အသေခံပြီ</a:t>
            </a:r>
            <a:endParaRPr lang="en-US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 defTabSz="609585"/>
            <a:endParaRPr lang="es-ES" sz="6000" b="1" dirty="0">
              <a:ln/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E8E6F9-CABA-33B7-723B-57CCA68A9DF6}"/>
              </a:ext>
            </a:extLst>
          </p:cNvPr>
          <p:cNvSpPr txBox="1"/>
          <p:nvPr/>
        </p:nvSpPr>
        <p:spPr>
          <a:xfrm>
            <a:off x="1" y="6406595"/>
            <a:ext cx="1219199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s-ES" sz="2133" b="1" dirty="0" err="1">
                <a:solidFill>
                  <a:schemeClr val="bg1"/>
                </a:solidFill>
                <a:latin typeface="Calibri" panose="020F0502020204030204"/>
              </a:rPr>
              <a:t>Lesson</a:t>
            </a:r>
            <a:r>
              <a:rPr lang="es-ES" sz="2133" b="1" dirty="0">
                <a:solidFill>
                  <a:schemeClr val="bg1"/>
                </a:solidFill>
                <a:latin typeface="Calibri" panose="020F0502020204030204"/>
              </a:rPr>
              <a:t> 6 </a:t>
            </a:r>
            <a:r>
              <a:rPr lang="es-ES" sz="2133" b="1" dirty="0" err="1">
                <a:solidFill>
                  <a:schemeClr val="bg1"/>
                </a:solidFill>
                <a:latin typeface="Calibri" panose="020F0502020204030204"/>
              </a:rPr>
              <a:t>for</a:t>
            </a:r>
            <a:r>
              <a:rPr lang="es-ES" sz="2133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s-ES" sz="2133" b="1" dirty="0" err="1">
                <a:solidFill>
                  <a:schemeClr val="bg1"/>
                </a:solidFill>
                <a:latin typeface="Calibri" panose="020F0502020204030204"/>
              </a:rPr>
              <a:t>November</a:t>
            </a:r>
            <a:r>
              <a:rPr lang="es-ES" sz="2133" b="1" dirty="0">
                <a:solidFill>
                  <a:schemeClr val="bg1"/>
                </a:solidFill>
                <a:latin typeface="Calibri" panose="020F0502020204030204"/>
              </a:rPr>
              <a:t> 5, 2022</a:t>
            </a:r>
          </a:p>
        </p:txBody>
      </p:sp>
    </p:spTree>
    <p:extLst>
      <p:ext uri="{BB962C8B-B14F-4D97-AF65-F5344CB8AC3E}">
        <p14:creationId xmlns:p14="http://schemas.microsoft.com/office/powerpoint/2010/main" val="30191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7CB539-EE70-2406-74C3-8EF027898FE6}"/>
              </a:ext>
            </a:extLst>
          </p:cNvPr>
          <p:cNvSpPr txBox="1"/>
          <p:nvPr/>
        </p:nvSpPr>
        <p:spPr>
          <a:xfrm>
            <a:off x="1" y="83209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my-MM" sz="4000" b="1" dirty="0">
                <a:solidFill>
                  <a:schemeClr val="accent6">
                    <a:lumMod val="75000"/>
                  </a:schemeClr>
                </a:solidFill>
              </a:rPr>
              <a:t>ကျွန်တော်တို့အတွက်အသေခံတယ် </a:t>
            </a:r>
            <a:endParaRPr lang="es-ES" sz="4000" b="1" spc="400" dirty="0">
              <a:ln w="12700">
                <a:solidFill>
                  <a:srgbClr val="0099CC">
                    <a:lumMod val="75000"/>
                  </a:srgb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rgbClr val="0099CC">
                    <a:lumMod val="75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528F555-9F8C-DD76-D88B-620DE6E694B7}"/>
              </a:ext>
            </a:extLst>
          </p:cNvPr>
          <p:cNvSpPr txBox="1"/>
          <p:nvPr/>
        </p:nvSpPr>
        <p:spPr>
          <a:xfrm>
            <a:off x="1" y="776647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609585"/>
            <a:r>
              <a:rPr lang="es-ES" sz="20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my-MM" sz="20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ဘုရားသခင်၏သားတော်ကိုယုံကြည်သောသူအပေါင်းတို့သည်ပျက်စီးခြင်းသို့မရောက်၊ထာဝရအသက်ကိုရစေခြင်းငှာ၊ဘုရားသခင်သည်မိမိ၌တစ်ပါးတည်းသောသားတော်ကိုစွန့်တော်မူသည်တိုင်အောင်လောကီသားတို့ကိုချစ်တော်မူ၏။</a:t>
            </a:r>
            <a:r>
              <a:rPr lang="es-ES" sz="20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”</a:t>
            </a:r>
          </a:p>
          <a:p>
            <a:pPr defTabSz="609585"/>
            <a:r>
              <a:rPr lang="es-ES" sz="2000" b="1" dirty="0">
                <a:solidFill>
                  <a:srgbClr val="CC0000">
                    <a:lumMod val="75000"/>
                  </a:srgbClr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(John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8F563B-4C34-DD05-42D1-A4C4F86C5245}"/>
              </a:ext>
            </a:extLst>
          </p:cNvPr>
          <p:cNvSpPr txBox="1"/>
          <p:nvPr/>
        </p:nvSpPr>
        <p:spPr>
          <a:xfrm>
            <a:off x="236280" y="1591726"/>
            <a:ext cx="11719440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အာဒံနှင့်ဧဝကျဆုံးချိန်မှစ၍ နိသန်လ ၁၄၊ ၂၇ ရက်အထိ သန်းနှင့်ချီသောယဇ်ကောင်များထဲမှ မည်သည့်တိရစ္ဆာန်မှ ကျွန်ုပ်တို့၏အပြစ်ကို မဖယ်ရှားနိုင်ပါ။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(Heb. 10:1-4).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ဖန်ဆင်းရှင်သာလျှင် အပြစ်သားများအတွက် အစားထိုးအဖြစ် သူ့ကိုယ်သူ ပူဇော်နိုင်သည်၊ ထို့ကြောင့် ၎င်းတို့၏ အပြစ်၏ အဖိုးအခ- ထာဝရသေခြင်း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(Ro. 6:23).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Imagen 13" descr="Imagen que contiene hombre, parado, mujer, joven&#10;&#10;Descripción generada automáticamente">
            <a:extLst>
              <a:ext uri="{FF2B5EF4-FFF2-40B4-BE49-F238E27FC236}">
                <a16:creationId xmlns:a16="http://schemas.microsoft.com/office/drawing/2014/main" id="{359CF442-121A-DE23-8F56-00D82347F5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0825" y="3165986"/>
            <a:ext cx="3384560" cy="3534697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1D86004-794E-AF30-8C6E-EAD24AFE3107}"/>
              </a:ext>
            </a:extLst>
          </p:cNvPr>
          <p:cNvSpPr txBox="1"/>
          <p:nvPr/>
        </p:nvSpPr>
        <p:spPr>
          <a:xfrm>
            <a:off x="260044" y="5185612"/>
            <a:ext cx="8184743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400" b="1" dirty="0">
                <a:solidFill>
                  <a:prstClr val="black"/>
                </a:solidFill>
              </a:rPr>
              <a:t>သူ၏သေဆုံးမှုသည် ထူးခြားပြီး ထပ်တလဲလဲမရနိုင်ပါ။ ရှေ့ရောနောက်ရော ကျူးလွန်မိတဲ့ အပြစ်မှန်သမျှကို ခွင့်လွှတ်နိုင်ပါတယ်။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(Heb. 9:24-28).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09585">
              <a:spcBef>
                <a:spcPts val="800"/>
              </a:spcBef>
            </a:pPr>
            <a:r>
              <a:rPr lang="my-MM" sz="2400" b="1" dirty="0"/>
              <a:t>ကျွန်တော်တို့အပ</a:t>
            </a:r>
            <a:r>
              <a:rPr lang="my-MM" sz="2400" b="1" dirty="0">
                <a:solidFill>
                  <a:prstClr val="black"/>
                </a:solidFill>
              </a:rPr>
              <a:t>ြစ်ကို ခွင့်လွှတ်ဖို့ လုံလောက်တယ်။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(Acts 10:43).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Imagen 17" descr="Imagen que contiene parado, hombre, joven, frente&#10;&#10;Descripción generada automáticamente">
            <a:extLst>
              <a:ext uri="{FF2B5EF4-FFF2-40B4-BE49-F238E27FC236}">
                <a16:creationId xmlns:a16="http://schemas.microsoft.com/office/drawing/2014/main" id="{DA50371A-0F13-5899-03C2-CE0924EBC9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31" y="3290842"/>
            <a:ext cx="2437580" cy="18281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9DD4F96F-C748-9E9D-5D75-307DD9331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202" y="3331656"/>
            <a:ext cx="2437580" cy="1828185"/>
          </a:xfrm>
          <a:prstGeom prst="snip2DiagRect">
            <a:avLst>
              <a:gd name="adj1" fmla="val 15597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agen 27" descr="Un grupo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8F39C842-D2BE-C3A5-587A-789D07800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2144" y="3287783"/>
            <a:ext cx="3253016" cy="18301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14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D88F1-4DB6-D62C-9375-D512EE906EA0}"/>
              </a:ext>
            </a:extLst>
          </p:cNvPr>
          <p:cNvSpPr txBox="1"/>
          <p:nvPr/>
        </p:nvSpPr>
        <p:spPr>
          <a:xfrm>
            <a:off x="1" y="171250"/>
            <a:ext cx="7009236" cy="1405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my-MM" sz="4000" b="1" dirty="0">
                <a:solidFill>
                  <a:srgbClr val="FFC000"/>
                </a:solidFill>
              </a:rPr>
              <a:t>လက်ဝါးကပ်တိုင်တန်ခိုး</a:t>
            </a:r>
            <a:endParaRPr lang="es-ES" sz="4000" b="1" dirty="0">
              <a:solidFill>
                <a:srgbClr val="FFC000"/>
              </a:solidFill>
            </a:endParaRPr>
          </a:p>
          <a:p>
            <a:pPr algn="ctr" defTabSz="609585"/>
            <a:endParaRPr lang="es-ES" sz="4533" b="1" spc="67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2CEE2E-3835-7356-F373-E1A4C96F8754}"/>
              </a:ext>
            </a:extLst>
          </p:cNvPr>
          <p:cNvSpPr txBox="1"/>
          <p:nvPr/>
        </p:nvSpPr>
        <p:spPr>
          <a:xfrm>
            <a:off x="206476" y="1001685"/>
            <a:ext cx="6683296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s-E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my-MM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အကြောင်းမူကား၊ ဆုံးရံှုခြင်းသို့ရောက်သောသူတို့၌ လက်ဝါးကပ်တိုင်တော်တရားသည် မိုက်သောတရားဖြစ်၏။ ကယ်တင်ခြင်းသို့ရောက်သောငါတို့၌ထိုတရားသည်ဘုရားသခင်၏တန်ခိုးတော်ဖြစ်၏။</a:t>
            </a:r>
            <a:r>
              <a:rPr lang="en-U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Corinthians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DB81D64-028D-653B-EE78-D0630C98B19F}"/>
              </a:ext>
            </a:extLst>
          </p:cNvPr>
          <p:cNvSpPr txBox="1"/>
          <p:nvPr/>
        </p:nvSpPr>
        <p:spPr>
          <a:xfrm>
            <a:off x="1" y="2412791"/>
            <a:ext cx="700923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spcBef>
                <a:spcPts val="800"/>
              </a:spcBef>
            </a:pPr>
            <a:r>
              <a:rPr lang="my-MM" sz="2667" b="1" dirty="0">
                <a:solidFill>
                  <a:prstClr val="black"/>
                </a:solidFill>
              </a:rPr>
              <a:t>လက်ဝါးကပ်တိုင်၏တန်ခိုးကား အဘယ်နည်း။</a:t>
            </a:r>
            <a:endParaRPr lang="es-ES" sz="26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A8C7260-6D75-B1D5-A4FE-A1850CF19EF7}"/>
              </a:ext>
            </a:extLst>
          </p:cNvPr>
          <p:cNvSpPr txBox="1"/>
          <p:nvPr/>
        </p:nvSpPr>
        <p:spPr>
          <a:xfrm>
            <a:off x="747252" y="3043267"/>
            <a:ext cx="610319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my-MM" sz="2000" b="1" dirty="0">
                <a:solidFill>
                  <a:srgbClr val="C00000"/>
                </a:solidFill>
              </a:rPr>
              <a:t>၎င်းသည်အပြစ်ကိုဆန့်ကျင်သည့်ဘုရားသခင်၏တရားမျှတမှု၏အဆုံးစွန်သောပေါ်ထွန်းမှုဖြစ်သည်။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/>
              </a:rPr>
              <a:t>(Ro. 3:21-26)</a:t>
            </a:r>
            <a:endParaRPr lang="es-E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defTabSz="609585"/>
            <a:r>
              <a:rPr lang="my-MM" sz="2000" b="1" dirty="0">
                <a:solidFill>
                  <a:schemeClr val="accent2"/>
                </a:solidFill>
              </a:rPr>
              <a:t>၎င်းသည်အပြစ်သားတွေအတွက်ဘုရားသခင်ရဲ့ချစ်ခြင်း</a:t>
            </a:r>
            <a:r>
              <a:rPr lang="en-US" sz="2000" b="1" dirty="0">
                <a:solidFill>
                  <a:schemeClr val="accent2"/>
                </a:solidFill>
              </a:rPr>
              <a:t>      </a:t>
            </a:r>
            <a:r>
              <a:rPr lang="my-MM" sz="2000" b="1" dirty="0">
                <a:solidFill>
                  <a:schemeClr val="accent2"/>
                </a:solidFill>
              </a:rPr>
              <a:t>မေတ္တာရဲ့ အဆုံးစွန်သော ပေါ်ထွန်းခြင်းပါပဲ။</a:t>
            </a:r>
            <a:r>
              <a:rPr lang="en-US" sz="2000" b="1" dirty="0">
                <a:solidFill>
                  <a:schemeClr val="accent2"/>
                </a:solidFill>
                <a:latin typeface="Calibri" panose="020F0502020204030204"/>
              </a:rPr>
              <a:t>(Ro. 5:8)</a:t>
            </a:r>
            <a:endParaRPr lang="es-ES" sz="2000" b="1" dirty="0">
              <a:solidFill>
                <a:schemeClr val="accent2"/>
              </a:solidFill>
              <a:latin typeface="Calibri" panose="020F0502020204030204"/>
            </a:endParaRPr>
          </a:p>
          <a:p>
            <a:pPr defTabSz="609585"/>
            <a:r>
              <a:rPr lang="my-MM" sz="2000" b="1" dirty="0">
                <a:solidFill>
                  <a:srgbClr val="002060"/>
                </a:solidFill>
              </a:rPr>
              <a:t>၎င်းသည်အပြစ်၏သံကြိုးများကိုချိုးဖျက်ရန်အဆုံးစွန်သော စွမ်းအားအရင်းအမြစ်ဖြစ်သည်။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/>
              </a:rPr>
              <a:t>(Ro. 6:22-23)</a:t>
            </a:r>
            <a:endParaRPr lang="es-ES" sz="2000" b="1" dirty="0">
              <a:solidFill>
                <a:srgbClr val="002060"/>
              </a:solidFill>
              <a:latin typeface="Calibri" panose="020F0502020204030204"/>
            </a:endParaRPr>
          </a:p>
          <a:p>
            <a:pPr defTabSz="609585"/>
            <a:r>
              <a:rPr lang="my-MM" sz="2000" b="1" dirty="0">
                <a:solidFill>
                  <a:schemeClr val="accent3">
                    <a:lumMod val="50000"/>
                  </a:schemeClr>
                </a:solidFill>
              </a:rPr>
              <a:t>ကျွန်ုပ်တို့၏တစ်ခုတည်းသောထာဝရအသက်မျှော်လင့်ချက်ဖြစ်သည</a:t>
            </a:r>
            <a:r>
              <a:rPr lang="my-MM" sz="2400" b="1" dirty="0">
                <a:solidFill>
                  <a:schemeClr val="accent3">
                    <a:lumMod val="50000"/>
                  </a:schemeClr>
                </a:solidFill>
              </a:rPr>
              <a:t>်။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/>
              </a:rPr>
              <a:t>(1Jn. 5:11-12)</a:t>
            </a:r>
            <a:endParaRPr lang="es-ES" sz="2400" b="1" dirty="0">
              <a:solidFill>
                <a:schemeClr val="accent3">
                  <a:lumMod val="50000"/>
                </a:schemeClr>
              </a:solidFill>
              <a:latin typeface="Calibri" panose="020F0502020204030204"/>
            </a:endParaRPr>
          </a:p>
          <a:p>
            <a:pPr defTabSz="609585"/>
            <a:r>
              <a:rPr lang="my-MM" sz="2000" b="1" dirty="0">
                <a:solidFill>
                  <a:schemeClr val="accent4">
                    <a:lumMod val="75000"/>
                  </a:schemeClr>
                </a:solidFill>
              </a:rPr>
              <a:t>၎င်းသည် စကြဝဠာရှိ အနာဂတ်ပုန်ကန်မှုအတွက် တစ်ခုတည်းသော ဖြေဆေးဖြစ်သည်။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anose="020F0502020204030204"/>
              </a:rPr>
              <a:t>(Rev. 7:13-17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/>
              </a:rPr>
              <a:t>)</a:t>
            </a:r>
            <a:endParaRPr lang="es-ES" sz="2400" b="1" dirty="0">
              <a:solidFill>
                <a:schemeClr val="accent4">
                  <a:lumMod val="75000"/>
                </a:schemeClr>
              </a:solidFill>
              <a:latin typeface="Calibri" panose="020F0502020204030204"/>
            </a:endParaRPr>
          </a:p>
        </p:txBody>
      </p:sp>
      <p:pic>
        <p:nvPicPr>
          <p:cNvPr id="7" name="Imagen 6" descr="Un hombre con fuego en el aire&#10;&#10;Descripción generada automáticamente con confianza media">
            <a:extLst>
              <a:ext uri="{FF2B5EF4-FFF2-40B4-BE49-F238E27FC236}">
                <a16:creationId xmlns:a16="http://schemas.microsoft.com/office/drawing/2014/main" id="{35D568C3-BE65-9364-744F-EF4F4EDB6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73" y="-158078"/>
            <a:ext cx="5380884" cy="712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ABAEA0D1-8C49-2949-7AE0-6B0C4AD6D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456">
            <a:off x="428799" y="3885725"/>
            <a:ext cx="274880" cy="287867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706544CC-D110-F1DB-4846-0586C8C88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456">
            <a:off x="428799" y="5351051"/>
            <a:ext cx="274880" cy="287867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BC3DEDB0-CEA7-326B-6BFC-88DB4B6CE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456">
            <a:off x="428799" y="5742677"/>
            <a:ext cx="274880" cy="287867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E136718C-93D4-0E64-F011-78C82D63E1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456">
            <a:off x="428799" y="3153063"/>
            <a:ext cx="274880" cy="287867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D20A04B9-352E-8859-D427-EC9E0F1F7D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9456">
            <a:off x="428799" y="4618388"/>
            <a:ext cx="274880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6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DA9367-00E0-10F1-D9A7-F3FD5B063906}"/>
              </a:ext>
            </a:extLst>
          </p:cNvPr>
          <p:cNvSpPr txBox="1"/>
          <p:nvPr/>
        </p:nvSpPr>
        <p:spPr>
          <a:xfrm>
            <a:off x="243628" y="1787793"/>
            <a:ext cx="1166534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es-ES" sz="32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ကောင်းကင်ဘုံ၌ ကောင်းကင်တမန်များ စုံလင်ခြင်း မအောင်မြင်။ ဧဒင်တွင်လူသားများ၏ပြီးပြည့်စုံမှုပျက်ကွက်ခြင်း[…]ကယ်တင်ခြင်းအစီအစဥ်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သည်ဘုရားသခင်၏တရားမျှတမှုနှင့်ချစ်ခြင်းမေတ္တာကိုထင်ရှားစေသောကယ်တင်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ခြင်းအစီအစဥ်သည်မပြိုလဲသောကမ္ဘာများတွင်လှည့်စားခြင်းမှထာဝရကာကွယ်ပေးသည့်အပြင်သိုးသငယ်၏အသွေးအားဖြင့်ရွေးနုတ်ခံရမည့်သူများကြားတွင်ထာဝရကာကွယ်ပေးသည်။ကျွန်ုပ်တို့၏တစ်ခုတည်းသောမျှော်လင့်ချက်မှာဘုရားသခင်ထံတော်မှလာရောက်သူအားလုံးကိုအဆုံးစွန်သောအထိကယ်တင်နိုင်သောသူ၏အသွေးတော်၌ပြီးပြည့်စုံသောယုံကြည်ကိုးစားမှုဖြစ်သည်။ကရာနီ၏လက်ဝါးကပ်တိုင်တွင်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ခရစ်တော်၏အသေခံခြင်းသည်ဤလောက၌ကျွန်ုပ်တို့၏တစ်ခုတည်းသောမျှော်လင့်ချက်ဖြစ်ပြီးနောင်လာမည့်ကမ္ဘာတွင်ကျွန်ုပ်တို့၏အဓိကအကြောင်းအရာဖြစ်လာလိမ့်မည်”</a:t>
            </a:r>
            <a:endParaRPr lang="es-E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1C1488-9F1E-4F53-ADB2-8E8EF961DBB2}"/>
              </a:ext>
            </a:extLst>
          </p:cNvPr>
          <p:cNvSpPr txBox="1"/>
          <p:nvPr/>
        </p:nvSpPr>
        <p:spPr>
          <a:xfrm>
            <a:off x="108154" y="645500"/>
            <a:ext cx="978309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133" b="1">
                <a:solidFill>
                  <a:prstClr val="black"/>
                </a:solidFill>
                <a:latin typeface="Calibri" panose="020F0502020204030204"/>
              </a:rPr>
              <a:t>E. G. W. (Our High Calling, February 8)</a:t>
            </a:r>
            <a:endParaRPr lang="es-ES" sz="2133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49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52841"/>
            <a:ext cx="4317491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3" y="3396997"/>
            <a:ext cx="6858003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 descr="Imagen que contiene sostener, niño, joven, grande&#10;&#10;Descripción generada automáticamente">
            <a:extLst>
              <a:ext uri="{FF2B5EF4-FFF2-40B4-BE49-F238E27FC236}">
                <a16:creationId xmlns:a16="http://schemas.microsoft.com/office/drawing/2014/main" id="{C3B7CA29-F5B4-BB94-7C1D-31737278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7837" y="-7"/>
            <a:ext cx="3384163" cy="68580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53053" y="3396995"/>
            <a:ext cx="6858003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Imagen 1" descr="Imagen que contiene persona, hombre, mujer, banca&#10;&#10;Descripción generada automáticamente">
            <a:extLst>
              <a:ext uri="{FF2B5EF4-FFF2-40B4-BE49-F238E27FC236}">
                <a16:creationId xmlns:a16="http://schemas.microsoft.com/office/drawing/2014/main" id="{1EB9FEA9-1C31-87F1-884C-7CBF49D11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"/>
            <a:ext cx="4317491" cy="685800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20ADC5F-9876-0B28-870C-7E71CEF1E2A7}"/>
              </a:ext>
            </a:extLst>
          </p:cNvPr>
          <p:cNvSpPr txBox="1"/>
          <p:nvPr/>
        </p:nvSpPr>
        <p:spPr>
          <a:xfrm>
            <a:off x="4558702" y="366624"/>
            <a:ext cx="4127340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50000"/>
              </a:lnSpc>
              <a:spcBef>
                <a:spcPts val="1200"/>
              </a:spcBef>
            </a:pPr>
            <a:r>
              <a:rPr lang="es-ES" sz="2400" b="1" dirty="0">
                <a:solidFill>
                  <a:srgbClr val="2B1365"/>
                </a:solidFill>
                <a:latin typeface="Comic Sans MS" panose="030F0702030302020204" pitchFamily="66" charset="0"/>
              </a:rPr>
              <a:t>“</a:t>
            </a:r>
            <a:r>
              <a:rPr lang="my-MM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မောရှေသည်တော၌မြွေကို</a:t>
            </a:r>
            <a:r>
              <a:rPr lang="en-US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 </a:t>
            </a:r>
            <a:r>
              <a:rPr lang="my-MM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မြှောက်ထားသကဲ့သို့လူသားသည်မြှောက်ထားခြင်းကိုခံရမည်။ အကြောင်းမူကား၊ ထိုသားတော် ကိုယုံကြည်သောသူအပေါင်းတို့</a:t>
            </a:r>
            <a:r>
              <a:rPr lang="en-US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 </a:t>
            </a:r>
            <a:r>
              <a:rPr lang="my-MM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သည် ပျက်စီးခြင်းသို့မရောက်၊ ထာဝရအသက်ကိုရမည်အ</a:t>
            </a:r>
            <a:r>
              <a:rPr lang="en-US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 </a:t>
            </a:r>
            <a:r>
              <a:rPr lang="my-MM" sz="24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Myanmar Text" panose="020B0502040204020203" pitchFamily="34" charset="0"/>
              </a:rPr>
              <a:t>ကြောင်းတည်း’’ (ယောဟန်၊ ၃း၁၄၊၁၅)။</a:t>
            </a:r>
            <a:endParaRPr lang="en-US" sz="24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9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1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8BFD777-0C1C-0105-7A69-CED7C0EFA717}"/>
              </a:ext>
            </a:extLst>
          </p:cNvPr>
          <p:cNvSpPr txBox="1"/>
          <p:nvPr/>
        </p:nvSpPr>
        <p:spPr>
          <a:xfrm>
            <a:off x="6605142" y="3572876"/>
            <a:ext cx="5586857" cy="52225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609585"/>
            <a:r>
              <a:rPr lang="my-MM" sz="2667" b="1" dirty="0"/>
              <a:t>ဘုရားသခင်၏ သိုးသငယ်</a:t>
            </a:r>
            <a:endParaRPr lang="es-ES" sz="2667" b="1" dirty="0">
              <a:latin typeface="Calibri" panose="020F0502020204030204"/>
            </a:endParaRPr>
          </a:p>
          <a:p>
            <a:pPr defTabSz="609585"/>
            <a:r>
              <a:rPr lang="es-ES" sz="2667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my-MM" sz="2667" b="1" dirty="0">
                <a:solidFill>
                  <a:prstClr val="black"/>
                </a:solidFill>
              </a:rPr>
              <a:t> ပြင်ဆင်ထားတယ်</a:t>
            </a:r>
            <a:endParaRPr lang="en-US" sz="2667" b="1" dirty="0">
              <a:solidFill>
                <a:prstClr val="black"/>
              </a:solidFill>
            </a:endParaRPr>
          </a:p>
          <a:p>
            <a:pPr defTabSz="609585"/>
            <a:r>
              <a:rPr lang="es-ES" sz="2667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my-MM" sz="2667" b="1" dirty="0">
                <a:solidFill>
                  <a:prstClr val="black"/>
                </a:solidFill>
              </a:rPr>
              <a:t> ကြေငြာခဲ့သည်။</a:t>
            </a:r>
            <a:endParaRPr lang="es-ES" sz="2667" b="1" dirty="0">
              <a:solidFill>
                <a:prstClr val="black"/>
              </a:solidFill>
            </a:endParaRPr>
          </a:p>
          <a:p>
            <a:pPr defTabSz="609585"/>
            <a:r>
              <a:rPr lang="en-US" sz="2667" b="1" dirty="0"/>
              <a:t>           </a:t>
            </a:r>
            <a:r>
              <a:rPr lang="my-MM" sz="2667" b="1" dirty="0"/>
              <a:t>ယဇ်ပူဇော်</a:t>
            </a:r>
            <a:r>
              <a:rPr lang="my-MM" sz="2400" b="1" dirty="0"/>
              <a:t>ခံပြီ</a:t>
            </a:r>
            <a:endParaRPr lang="en-US" sz="2400" b="1" dirty="0"/>
          </a:p>
          <a:p>
            <a:pPr defTabSz="609585">
              <a:spcBef>
                <a:spcPts val="1600"/>
              </a:spcBef>
            </a:pPr>
            <a:r>
              <a:rPr lang="my-MM" sz="2667" b="1" dirty="0">
                <a:solidFill>
                  <a:srgbClr val="C85804"/>
                </a:solidFill>
              </a:rPr>
              <a:t>ယဇ်ပူဇော်ခြင်းအဓိပ္ပါယ်၏တန်ခိုး </a:t>
            </a:r>
            <a:r>
              <a:rPr lang="es-ES" sz="2667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my-MM" sz="2667" b="1" dirty="0">
                <a:solidFill>
                  <a:schemeClr val="accent6">
                    <a:lumMod val="75000"/>
                  </a:schemeClr>
                </a:solidFill>
              </a:rPr>
              <a:t>ကျွန်တော်တို့အတွက်</a:t>
            </a:r>
            <a:r>
              <a:rPr lang="my-MM" sz="2667" b="1" dirty="0">
                <a:solidFill>
                  <a:srgbClr val="C85804"/>
                </a:solidFill>
              </a:rPr>
              <a:t>အသေခံတယ်။</a:t>
            </a:r>
            <a:endParaRPr lang="en-US" sz="2667" b="1" dirty="0">
              <a:solidFill>
                <a:srgbClr val="C85804"/>
              </a:solidFill>
            </a:endParaRPr>
          </a:p>
          <a:p>
            <a:pPr defTabSz="609585">
              <a:spcBef>
                <a:spcPts val="1600"/>
              </a:spcBef>
            </a:pPr>
            <a:r>
              <a:rPr lang="en-US" sz="2667" b="1" dirty="0">
                <a:solidFill>
                  <a:srgbClr val="C85804"/>
                </a:solidFill>
              </a:rPr>
              <a:t>         </a:t>
            </a:r>
            <a:r>
              <a:rPr lang="my-MM" sz="2667" b="1" dirty="0">
                <a:solidFill>
                  <a:srgbClr val="C85804"/>
                </a:solidFill>
              </a:rPr>
              <a:t>လက်ဝါးကပ်တိုင်တန်ခိုး</a:t>
            </a:r>
            <a:endParaRPr lang="es-ES" sz="2667" b="1" dirty="0">
              <a:solidFill>
                <a:prstClr val="black"/>
              </a:solidFill>
            </a:endParaRPr>
          </a:p>
          <a:p>
            <a:pPr defTabSz="609585">
              <a:spcBef>
                <a:spcPts val="1600"/>
              </a:spcBef>
            </a:pPr>
            <a:endParaRPr lang="en-US" sz="2667" b="1" dirty="0">
              <a:solidFill>
                <a:srgbClr val="C85804"/>
              </a:solidFill>
            </a:endParaRPr>
          </a:p>
          <a:p>
            <a:pPr defTabSz="609585">
              <a:spcBef>
                <a:spcPts val="1600"/>
              </a:spcBef>
            </a:pPr>
            <a:endParaRPr lang="es-ES" sz="2667" b="1" dirty="0">
              <a:solidFill>
                <a:prstClr val="black"/>
              </a:solidFill>
            </a:endParaRPr>
          </a:p>
          <a:p>
            <a:pPr defTabSz="609585">
              <a:spcBef>
                <a:spcPts val="1600"/>
              </a:spcBef>
            </a:pPr>
            <a:r>
              <a:rPr lang="es-ES" sz="2667" b="1" dirty="0">
                <a:solidFill>
                  <a:prstClr val="black"/>
                </a:solidFill>
              </a:rPr>
              <a:t>	</a:t>
            </a:r>
            <a:endParaRPr lang="es-ES" sz="26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F22C7BA-38E8-C283-1F4B-2D181E12E098}"/>
              </a:ext>
            </a:extLst>
          </p:cNvPr>
          <p:cNvSpPr txBox="1"/>
          <p:nvPr/>
        </p:nvSpPr>
        <p:spPr>
          <a:xfrm>
            <a:off x="274085" y="125780"/>
            <a:ext cx="7551479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ယေရှုခရစ်သည် လူသားမျိုးနွယ်ကို ရွေးနှုတ်ရန်၊ ဘုရားသခင်၏ စစ်မှန်သော မေတ္တာစိတ်လက္ခဏာကို ထုတ်ဖော်ရန်၊ စာတန်ကို အနိုင်ယူရန်၊ အာဒံသည် အပြစ်မရှိဘဲ အသက်မရှင်နိုင်ကြောင်း သက်သေပြရန်ကြွလာတော်မူသည်</a:t>
            </a:r>
            <a:r>
              <a:rPr lang="my-MM" sz="2000" b="1" dirty="0">
                <a:solidFill>
                  <a:srgbClr val="FF0000"/>
                </a:solidFill>
              </a:rPr>
              <a:t>ယေရှုသည်အဘယ်ကြောင့်လာသနည်း။</a:t>
            </a:r>
            <a:endParaRPr lang="en-US" sz="2000" b="1" dirty="0">
              <a:solidFill>
                <a:srgbClr val="FF0000"/>
              </a:solidFill>
            </a:endParaRPr>
          </a:p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ဤလောက၏အပြစ်ကိုဆောင်သွားသောဘုရားသခင်၏သိုးသ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ငယ်အဖြစ်ယေရှု၏ပူဇော်သက္ကာသည်</a:t>
            </a:r>
            <a:r>
              <a:rPr lang="en-US" sz="2000" b="1" dirty="0">
                <a:solidFill>
                  <a:prstClr val="black"/>
                </a:solidFill>
              </a:rPr>
              <a:t>(Jn. 1:29)</a:t>
            </a:r>
            <a:r>
              <a:rPr lang="my-MM" sz="2000" b="1" dirty="0">
                <a:solidFill>
                  <a:prstClr val="black"/>
                </a:solidFill>
              </a:rPr>
              <a:t> လက်ဝါးကပ်တိုင်၌အသေခံခြင်းထက်မကဆိုလိုသည်။ ၎င်း၏ အဓိပ္ပါယ်ကို သူ၏ တိုတောင်းသော နှစ်များ မတိုင်မီ ကြာမြင့်စွာ ပြောပြခဲ့သည်။</a:t>
            </a:r>
            <a:endParaRPr lang="es-E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5A3D39D-69AD-29BB-182B-F97F5FACD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45" y="3695739"/>
            <a:ext cx="4312479" cy="2913619"/>
          </a:xfrm>
          <a:prstGeom prst="rect">
            <a:avLst/>
          </a:prstGeom>
          <a:ln w="1270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Imagen 12" descr="Imagen que contiene hombre, edificio, viejo, parado&#10;&#10;Descripción generada automáticamente">
            <a:extLst>
              <a:ext uri="{FF2B5EF4-FFF2-40B4-BE49-F238E27FC236}">
                <a16:creationId xmlns:a16="http://schemas.microsoft.com/office/drawing/2014/main" id="{7326D449-5F86-C435-2B8E-B6B23235F5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23" y="209315"/>
            <a:ext cx="3760579" cy="3008463"/>
          </a:xfrm>
          <a:prstGeom prst="rect">
            <a:avLst/>
          </a:prstGeom>
          <a:ln w="127000" cap="sq">
            <a:solidFill>
              <a:srgbClr val="FDCBA5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n 16" descr="Logotipo, Icono&#10;&#10;Descripción generada automáticamente">
            <a:extLst>
              <a:ext uri="{FF2B5EF4-FFF2-40B4-BE49-F238E27FC236}">
                <a16:creationId xmlns:a16="http://schemas.microsoft.com/office/drawing/2014/main" id="{B589C24A-0B1B-D01F-95B7-319F9E0C29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110" y="5470542"/>
            <a:ext cx="383476" cy="413657"/>
          </a:xfrm>
          <a:prstGeom prst="rect">
            <a:avLst/>
          </a:prstGeom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FE03D0FA-DE2E-341C-A7CB-A975FEE9CA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847" y="3641503"/>
            <a:ext cx="432000" cy="401331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28F3B8F1-3873-3540-C46C-97ABFBBA2C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547" y="6398243"/>
            <a:ext cx="400943" cy="308343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E18054CF-B063-5E4B-3B8B-5D0B7BE8B8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547" y="5937875"/>
            <a:ext cx="400943" cy="308343"/>
          </a:xfrm>
          <a:prstGeom prst="rect">
            <a:avLst/>
          </a:prstGeom>
        </p:spPr>
      </p:pic>
      <p:pic>
        <p:nvPicPr>
          <p:cNvPr id="24" name="Imagen 23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72FAFB8-47E7-94AF-9DD9-8B709A4524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837" y="4519307"/>
            <a:ext cx="400943" cy="308343"/>
          </a:xfrm>
          <a:prstGeom prst="rect">
            <a:avLst/>
          </a:prstGeom>
        </p:spPr>
      </p:pic>
      <p:pic>
        <p:nvPicPr>
          <p:cNvPr id="25" name="Imagen 24" descr="Forma, Icono, Flecha&#10;&#10;Descripción generada automáticamente">
            <a:extLst>
              <a:ext uri="{FF2B5EF4-FFF2-40B4-BE49-F238E27FC236}">
                <a16:creationId xmlns:a16="http://schemas.microsoft.com/office/drawing/2014/main" id="{D1277D0A-17A0-23F4-6E04-173D6C71C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837" y="4921910"/>
            <a:ext cx="400943" cy="308343"/>
          </a:xfrm>
          <a:prstGeom prst="rect">
            <a:avLst/>
          </a:prstGeo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30AA3FE5-F917-0E4D-B191-3D4BFF96F7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837" y="4117686"/>
            <a:ext cx="400943" cy="3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4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04BB47-29C4-6946-B429-380EC41086A3}"/>
              </a:ext>
            </a:extLst>
          </p:cNvPr>
          <p:cNvSpPr txBox="1"/>
          <p:nvPr/>
        </p:nvSpPr>
        <p:spPr>
          <a:xfrm>
            <a:off x="0" y="2751892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585"/>
            <a:r>
              <a:rPr lang="my-MM" sz="8000" b="1" dirty="0"/>
              <a:t>ဘုရားသခင်၏ သိုးသငယ်</a:t>
            </a:r>
            <a:endParaRPr lang="es-ES" sz="8000" b="1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003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AD84B687-BA87-1AC7-7F4B-1A249F0C2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64" y="1507042"/>
            <a:ext cx="2168557" cy="2445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11398AF-F9D5-0E22-9D16-209CFC9CEB77}"/>
              </a:ext>
            </a:extLst>
          </p:cNvPr>
          <p:cNvSpPr txBox="1"/>
          <p:nvPr/>
        </p:nvSpPr>
        <p:spPr>
          <a:xfrm>
            <a:off x="-739504" y="245207"/>
            <a:ext cx="12191999" cy="1610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my-MM" sz="4000" b="1" dirty="0">
                <a:solidFill>
                  <a:prstClr val="black"/>
                </a:solidFill>
              </a:rPr>
              <a:t>ပြင်ဆင်ထားတယ်</a:t>
            </a:r>
            <a:endParaRPr lang="en-US" sz="4000" b="1" dirty="0">
              <a:solidFill>
                <a:prstClr val="black"/>
              </a:solidFill>
            </a:endParaRPr>
          </a:p>
          <a:p>
            <a:pPr algn="ctr" defTabSz="609585"/>
            <a:endParaRPr lang="es-ES" sz="5867" b="1" spc="800" dirty="0">
              <a:ln w="660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7030A0"/>
                </a:outerShdw>
              </a:effectLst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EE024C9-529A-9484-C0FC-51DC184F7B4A}"/>
              </a:ext>
            </a:extLst>
          </p:cNvPr>
          <p:cNvSpPr txBox="1"/>
          <p:nvPr/>
        </p:nvSpPr>
        <p:spPr>
          <a:xfrm>
            <a:off x="425292" y="1092556"/>
            <a:ext cx="11908471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s-E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my-MM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ထိုခရစ်တော်ကား ဤကမ္ဘာမတည်မရှိမီ ခန့်ထားတော်မူခြင်းကိုခံနှင့်သည်ဖြစ်၍၊ ကိုယ်တော်အားဖြင့် ဘုရားသခင်ကိုယုံကြည်သော သင်တို့အဖို့၊ ဤနောက်ဆုံးသောကာလ၌ ထင်ရှားတော်မူပြီ။</a:t>
            </a:r>
            <a:r>
              <a:rPr lang="es-ES" sz="213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Peter 1:20)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9EC20FF-379A-799C-1B82-0ED5811D3B2A}"/>
              </a:ext>
            </a:extLst>
          </p:cNvPr>
          <p:cNvSpPr txBox="1"/>
          <p:nvPr/>
        </p:nvSpPr>
        <p:spPr>
          <a:xfrm>
            <a:off x="2427488" y="1812322"/>
            <a:ext cx="96227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my-MM" sz="2000" b="1" dirty="0">
                <a:solidFill>
                  <a:prstClr val="black"/>
                </a:solidFill>
              </a:rPr>
              <a:t>ယေရှုကို ယဇ်ပူဇော်ခြင်း သို့မဟုတ် အသတ်ခံရခြင်းအဖြစ်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“</a:t>
            </a:r>
            <a:r>
              <a:rPr lang="en-US" sz="2000" b="1" dirty="0" err="1"/>
              <a:t>ကမ္ဘာ</a:t>
            </a:r>
            <a:r>
              <a:rPr lang="my-MM" sz="2000" b="1" dirty="0"/>
              <a:t>အခြေခံအုတ်မြစ်ချချိန်မှစ၍</a:t>
            </a:r>
            <a:endParaRPr lang="en-US" sz="2000" b="1" dirty="0"/>
          </a:p>
          <a:p>
            <a:pPr defTabSz="609585"/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(Rev. 13:8). </a:t>
            </a:r>
            <a:r>
              <a:rPr lang="my-MM" sz="2000" b="1" dirty="0">
                <a:solidFill>
                  <a:prstClr val="black"/>
                </a:solidFill>
              </a:rPr>
              <a:t>ဤသည်မှာ ကမ္ဘာကြီးကို ဖန်ဆင်းချိန်တွင် ယေရှု အသေခံသည်ဟု မဆိုလိုပါ။ ပေတရုရှင်းပြသည့်အတိုင်း၊ လူသားများအပြစ်ပြုမိပါက ယေရှုသည် မိမိကိုယ်ကို ယဇ်ပူဇော်ရန် “ကြိုတင်ခန့်ထား” ခြင်းခံရသည်။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(1P. 1:20).</a:t>
            </a: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agen 7" descr="Un grupo de personas sentadas en el suelo&#10;&#10;Descripción generada automáticamente con confianza media">
            <a:extLst>
              <a:ext uri="{FF2B5EF4-FFF2-40B4-BE49-F238E27FC236}">
                <a16:creationId xmlns:a16="http://schemas.microsoft.com/office/drawing/2014/main" id="{37B51191-7A0A-8FF4-7733-683774BD6F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765" y="4090220"/>
            <a:ext cx="2168559" cy="2674373"/>
          </a:xfrm>
          <a:prstGeom prst="roundRect">
            <a:avLst>
              <a:gd name="adj" fmla="val 57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0000"/>
            </a:contourClr>
          </a:sp3d>
        </p:spPr>
      </p:pic>
      <p:pic>
        <p:nvPicPr>
          <p:cNvPr id="10" name="Imagen 9" descr="Imagen que contiene tabla, colorido, llenado, agua&#10;&#10;Descripción generada automáticamente">
            <a:extLst>
              <a:ext uri="{FF2B5EF4-FFF2-40B4-BE49-F238E27FC236}">
                <a16:creationId xmlns:a16="http://schemas.microsoft.com/office/drawing/2014/main" id="{76D645A6-0C6F-11B5-3858-5A88153F0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414" y="3061745"/>
            <a:ext cx="3633823" cy="3633823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22AD5A7-2EF0-F91A-3285-1F95AEB6CB56}"/>
              </a:ext>
            </a:extLst>
          </p:cNvPr>
          <p:cNvSpPr txBox="1"/>
          <p:nvPr/>
        </p:nvSpPr>
        <p:spPr>
          <a:xfrm>
            <a:off x="2362034" y="3485685"/>
            <a:ext cx="5988925" cy="3190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ပသခါပွဲ၌သိုးသငယ်ကို၁၄ရက်၌ယဇ်ပူဇော်ရန်၁၀ရက်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မြောက်နေ့တွင်ခွဲထားသည်။သခင်ယေရှုသည်သူ၏ယဇ်ပူဇော်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ချိန်အတွက် အစကတည်းကပြင်ဆင်ခဲ့သည်</a:t>
            </a:r>
            <a:r>
              <a:rPr lang="my-MM" sz="2400" b="1" dirty="0">
                <a:solidFill>
                  <a:prstClr val="black"/>
                </a:solidFill>
              </a:rPr>
              <a:t>။</a:t>
            </a:r>
            <a:endParaRPr lang="en-US" sz="2400" b="1" dirty="0">
              <a:solidFill>
                <a:prstClr val="black"/>
              </a:solidFill>
            </a:endParaRPr>
          </a:p>
          <a:p>
            <a:pPr defTabSz="609585">
              <a:spcBef>
                <a:spcPts val="800"/>
              </a:spcBef>
            </a:pPr>
            <a:endParaRPr lang="en-US" sz="2400" b="1" dirty="0">
              <a:solidFill>
                <a:prstClr val="black"/>
              </a:solidFill>
            </a:endParaRPr>
          </a:p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ထိုပြင်ဆင်မှုကြောင့်ဘုရားသခင်သည်ယဇ်ပူဇော်ခြင်းစနစ်အားဖြင့် ကယ်တင်ခြင်းမည်သို့လုပ်ဆောင်ကြောင်း ပြသနိုင်ခဲ့သည်။ဤနည်းအားဖြင့်ယေရှုသည်လက်ဝါးကပ်တိုင်၌ ယဇ်ပူဇော်ခြင်းမပြုမီကပင်လူတို့သည်မျှော်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my-MM" sz="2000" b="1" dirty="0">
                <a:solidFill>
                  <a:prstClr val="black"/>
                </a:solidFill>
              </a:rPr>
              <a:t>လင့်ချက်နှင့် ကယ်တင်ခြင်းကို ရှာဖွေနိုင်မည်ဖြစ်သည်။</a:t>
            </a: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85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uild="p"/>
      <p:bldP spid="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1D991D-9BF9-001E-B3DE-4943D5F209D8}"/>
              </a:ext>
            </a:extLst>
          </p:cNvPr>
          <p:cNvSpPr txBox="1"/>
          <p:nvPr/>
        </p:nvSpPr>
        <p:spPr>
          <a:xfrm>
            <a:off x="370115" y="161578"/>
            <a:ext cx="8028245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contourW="19050">
              <a:bevelT w="57150" h="38100" prst="hardEdge"/>
              <a:contourClr>
                <a:schemeClr val="accent1">
                  <a:lumMod val="50000"/>
                </a:schemeClr>
              </a:contourClr>
            </a:sp3d>
          </a:bodyPr>
          <a:lstStyle/>
          <a:p>
            <a:pPr algn="ctr" defTabSz="609585"/>
            <a:r>
              <a:rPr lang="my-MM" sz="4000" b="1" dirty="0">
                <a:solidFill>
                  <a:prstClr val="black"/>
                </a:solidFill>
              </a:rPr>
              <a:t>ကြေငြာခဲ့သည်။</a:t>
            </a:r>
            <a:endParaRPr lang="es-ES" sz="4000" b="1" dirty="0">
              <a:solidFill>
                <a:prstClr val="black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F0F1B9C-BCD7-D725-DCE7-2BC4660F1AEE}"/>
              </a:ext>
            </a:extLst>
          </p:cNvPr>
          <p:cNvSpPr txBox="1"/>
          <p:nvPr/>
        </p:nvSpPr>
        <p:spPr>
          <a:xfrm>
            <a:off x="42197" y="913455"/>
            <a:ext cx="7943851" cy="7487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609585"/>
            <a:r>
              <a:rPr lang="es-ES" sz="2133" b="1" dirty="0">
                <a:solidFill>
                  <a:srgbClr val="339933">
                    <a:lumMod val="50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my-MM" sz="2133" b="1" dirty="0">
                <a:solidFill>
                  <a:srgbClr val="339933">
                    <a:lumMod val="50000"/>
                  </a:srgbClr>
                </a:solidFill>
                <a:latin typeface="Comic Sans MS" panose="030F0702030302020204" pitchFamily="66" charset="0"/>
              </a:rPr>
              <a:t>သူတို့သည်လူသားကိုရိုက်ပုတ်၍သတ်ကြလိမ့်မည်။သုံးရက််မြောက်သောနေ့၌ ထမြောက်လိမ့်မည်ဟု မိန့်တော်မူ၏။ </a:t>
            </a:r>
            <a:r>
              <a:rPr lang="es-ES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(Luke 18:33)</a:t>
            </a:r>
            <a:endParaRPr lang="es-ES" sz="1600" b="1" dirty="0">
              <a:solidFill>
                <a:srgbClr val="339933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30F3CA1-8FF6-B236-1A52-135D52987744}"/>
              </a:ext>
            </a:extLst>
          </p:cNvPr>
          <p:cNvSpPr txBox="1"/>
          <p:nvPr/>
        </p:nvSpPr>
        <p:spPr>
          <a:xfrm>
            <a:off x="127924" y="1669928"/>
            <a:ext cx="8028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ယေရှုသည် နိကောဒင်နှင့် သီးသန့်စကားပြောဆိုစဉ် လက်ဝါးကပ်တိုင်တွင် အသေခံခြင်းကို ပထမဆုံးအကြိမ် ကြေငြာခဲ့သည် (ယော၊ ၃း၁၄-၁၅)။သူ၏နောက်ဆုံးနှစ်တွင် အမှုတော်ထမ်းဆောင်စဉ်တွင်၊ သူသည် သေရမည်ဟု တပည့်တော်များအား သုံးကြိမ်တိုင်တိုင်ပြောခဲ့သည်။</a:t>
            </a: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B36E8DDB-EFC1-4B44-D543-693E45B620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885570"/>
              </p:ext>
            </p:extLst>
          </p:nvPr>
        </p:nvGraphicFramePr>
        <p:xfrm>
          <a:off x="170121" y="3243178"/>
          <a:ext cx="7688004" cy="2339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36254986-95F9-9934-FA6A-1539D1421D01}"/>
              </a:ext>
            </a:extLst>
          </p:cNvPr>
          <p:cNvSpPr txBox="1"/>
          <p:nvPr/>
        </p:nvSpPr>
        <p:spPr>
          <a:xfrm>
            <a:off x="549760" y="5718553"/>
            <a:ext cx="7668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ယေရှု၏သေခြင်းသည် အောင်ပွဲခံမေရှိယဖြစ်ကြောင်း သူတို့၏အယူအဆကို ဆန့်ကျင်ခဲ့သည်။ လူသားတွေကို ကယ်တင်ဖို့ အသေခံဖို့ သခင်ယေရှုပြောနေတာကို သူတို့ နားမလည်နိုင်ကြဘူး။</a:t>
            </a: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n 3" descr="Imagen que contiene tabla, hombre, agua, mujer&#10;&#10;Descripción generada automáticamente">
            <a:extLst>
              <a:ext uri="{FF2B5EF4-FFF2-40B4-BE49-F238E27FC236}">
                <a16:creationId xmlns:a16="http://schemas.microsoft.com/office/drawing/2014/main" id="{7275E8F1-1B2F-DD37-E26C-48E5FDCF0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246" y="136275"/>
            <a:ext cx="3993633" cy="220273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062F207-EF4B-95CD-1CD3-E014F0BA77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246" y="2475289"/>
            <a:ext cx="3993633" cy="2396180"/>
          </a:xfrm>
          <a:prstGeom prst="round2DiagRect">
            <a:avLst>
              <a:gd name="adj1" fmla="val 0"/>
              <a:gd name="adj2" fmla="val 13131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E8F5870-583E-36B4-5066-D89835DFCC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246" y="5007743"/>
            <a:ext cx="3993633" cy="171398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6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3165C81-3AB9-47E8-AA52-032915939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>
                                            <p:graphicEl>
                                              <a:dgm id="{33165C81-3AB9-47E8-AA52-032915939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33B6CC8-894F-441F-9827-D8F5E9846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graphicEl>
                                              <a:dgm id="{E33B6CC8-894F-441F-9827-D8F5E9846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>
                                            <p:graphicEl>
                                              <a:dgm id="{E33B6CC8-894F-441F-9827-D8F5E9846F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graphicEl>
                                              <a:dgm id="{E33B6CC8-894F-441F-9827-D8F5E9846F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3165C81-3AB9-47E8-AA52-032915939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>
                                            <p:graphicEl>
                                              <a:dgm id="{33165C81-3AB9-47E8-AA52-032915939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BF5A0DA-DA83-408A-B91C-2071F8446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graphicEl>
                                              <a:dgm id="{1BF5A0DA-DA83-408A-B91C-2071F8446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graphicEl>
                                              <a:dgm id="{1BF5A0DA-DA83-408A-B91C-2071F8446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graphicEl>
                                              <a:dgm id="{1BF5A0DA-DA83-408A-B91C-2071F8446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283D970-D175-4828-BAFB-406586D415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>
                                            <p:graphicEl>
                                              <a:dgm id="{7283D970-D175-4828-BAFB-406586D415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C9E4A0C-B748-4AFB-86CE-667E371A1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>
                                            <p:graphicEl>
                                              <a:dgm id="{EC9E4A0C-B748-4AFB-86CE-667E371A1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EC9E4A0C-B748-4AFB-86CE-667E371A1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>
                                            <p:graphicEl>
                                              <a:dgm id="{EC9E4A0C-B748-4AFB-86CE-667E371A1A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42C73A4-6E1D-4FC0-B01A-EC61F114E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graphicEl>
                                              <a:dgm id="{942C73A4-6E1D-4FC0-B01A-EC61F114E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>
                                            <p:graphicEl>
                                              <a:dgm id="{942C73A4-6E1D-4FC0-B01A-EC61F114EC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>
                                            <p:graphicEl>
                                              <a:dgm id="{942C73A4-6E1D-4FC0-B01A-EC61F114EC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090F8E1-C636-46FC-ABE0-5B424DFEE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>
                                            <p:graphicEl>
                                              <a:dgm id="{2090F8E1-C636-46FC-ABE0-5B424DFEE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>
                                            <p:graphicEl>
                                              <a:dgm id="{2090F8E1-C636-46FC-ABE0-5B424DFEE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>
                                            <p:graphicEl>
                                              <a:dgm id="{2090F8E1-C636-46FC-ABE0-5B424DFEE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632C949-945A-4C6B-A7C0-AC440BE5A7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">
                                            <p:graphicEl>
                                              <a:dgm id="{F632C949-945A-4C6B-A7C0-AC440BE5A7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Graphic spid="13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77D107-C521-3597-355E-AB273458FE2D}"/>
              </a:ext>
            </a:extLst>
          </p:cNvPr>
          <p:cNvSpPr txBox="1"/>
          <p:nvPr/>
        </p:nvSpPr>
        <p:spPr>
          <a:xfrm>
            <a:off x="54922" y="204472"/>
            <a:ext cx="522092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reezing" dir="t"/>
            </a:scene3d>
            <a:sp3d extrusionH="57150" contourW="19050">
              <a:bevelT w="38100" h="38100" prst="convex"/>
              <a:contourClr>
                <a:schemeClr val="accent3">
                  <a:lumMod val="50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4400" b="1" spc="600">
                <a:ln w="22225">
                  <a:noFill/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defTabSz="609585"/>
            <a:r>
              <a:rPr lang="my-MM" sz="4800" dirty="0"/>
              <a:t>ယဇ်ပူဇော်ခံပြီ</a:t>
            </a:r>
            <a:endParaRPr lang="es-ES" sz="4800" spc="400" dirty="0">
              <a:solidFill>
                <a:srgbClr val="CC0000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614F9C-D444-343D-173C-D71572A8E746}"/>
              </a:ext>
            </a:extLst>
          </p:cNvPr>
          <p:cNvSpPr txBox="1"/>
          <p:nvPr/>
        </p:nvSpPr>
        <p:spPr>
          <a:xfrm>
            <a:off x="5120852" y="139158"/>
            <a:ext cx="6789419" cy="995016"/>
          </a:xfrm>
          <a:prstGeom prst="rect">
            <a:avLst/>
          </a:prstGeom>
          <a:solidFill>
            <a:schemeClr val="bg1">
              <a:alpha val="92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 defTabSz="609585"/>
            <a:r>
              <a:rPr lang="es-ES" sz="2133" b="1" dirty="0">
                <a:solidFill>
                  <a:srgbClr val="CC00CC">
                    <a:lumMod val="50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my-MM" sz="2133" b="1" dirty="0">
                <a:solidFill>
                  <a:srgbClr val="CC00CC">
                    <a:lumMod val="50000"/>
                  </a:srgbClr>
                </a:solidFill>
                <a:latin typeface="Comic Sans MS" panose="030F0702030302020204" pitchFamily="66" charset="0"/>
              </a:rPr>
              <a:t>ယေရှုသည်ပုံးရည်ကိုခံပြီးမှ၊ အမှုပြီးပြီဟုမိန့်တော်မူလျှက်၊ ခေါင်းတော်ကိုငိုက်ဆိုက်၍ အသက်တော်ကိိုစွန့်တော်မူ၏။</a:t>
            </a:r>
            <a:r>
              <a:rPr lang="es-ES" sz="2133" b="1" dirty="0">
                <a:solidFill>
                  <a:srgbClr val="CC00CC">
                    <a:lumMod val="50000"/>
                  </a:srgbClr>
                </a:solidFill>
                <a:latin typeface="Comic Sans MS" panose="030F0702030302020204" pitchFamily="66" charset="0"/>
              </a:rPr>
              <a:t>” </a:t>
            </a:r>
            <a:r>
              <a:rPr lang="es-ES" sz="1600" b="1" dirty="0">
                <a:solidFill>
                  <a:srgbClr val="CC00CC">
                    <a:lumMod val="50000"/>
                  </a:srgbClr>
                </a:solidFill>
                <a:latin typeface="Comic Sans MS" panose="030F0702030302020204" pitchFamily="66" charset="0"/>
              </a:rPr>
              <a:t>(John 19:30)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CC8DD6-585A-0BF6-38B2-B0A28B1D681C}"/>
              </a:ext>
            </a:extLst>
          </p:cNvPr>
          <p:cNvSpPr txBox="1"/>
          <p:nvPr/>
        </p:nvSpPr>
        <p:spPr>
          <a:xfrm>
            <a:off x="2771663" y="1420763"/>
            <a:ext cx="928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သခင်ယေရှုသည် လက်ဝါးကပ်တိုင်သို့သွားရာလမ်းတွင်အရှက်တရားနှင့် ဝေဒနာကိုဆန္ဒအလျောက်ခံရပ်ခဲ့သည်။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Phlp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. 2:8).</a:t>
            </a: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n 3" descr="Imagen que contiene persona, hombre, gente, parado&#10;&#10;Descripción generada automáticamente">
            <a:extLst>
              <a:ext uri="{FF2B5EF4-FFF2-40B4-BE49-F238E27FC236}">
                <a16:creationId xmlns:a16="http://schemas.microsoft.com/office/drawing/2014/main" id="{106E076D-FD16-E680-8F93-F8C48DC5C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2" y="1130709"/>
            <a:ext cx="2491665" cy="3116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96A2707-79B6-76B2-982E-BB43C8705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529" y="2042653"/>
            <a:ext cx="2939843" cy="220488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hombre, puesto, agua&#10;&#10;Descripción generada automáticamente">
            <a:extLst>
              <a:ext uri="{FF2B5EF4-FFF2-40B4-BE49-F238E27FC236}">
                <a16:creationId xmlns:a16="http://schemas.microsoft.com/office/drawing/2014/main" id="{BD81C7EF-B593-9713-AB11-19D42B8DF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530" y="4499969"/>
            <a:ext cx="2939845" cy="2204883"/>
          </a:xfrm>
          <a:prstGeom prst="rect">
            <a:avLst/>
          </a:prstGeom>
          <a:ln w="57150" cap="rnd">
            <a:solidFill>
              <a:schemeClr val="accent3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4222DB92-8D1F-1BF7-6CEB-6D0408B5FDC8}"/>
              </a:ext>
            </a:extLst>
          </p:cNvPr>
          <p:cNvSpPr txBox="1"/>
          <p:nvPr/>
        </p:nvSpPr>
        <p:spPr>
          <a:xfrm>
            <a:off x="2771074" y="2248070"/>
            <a:ext cx="6009697" cy="4503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စာတန်သည်ထိုလူများကိုကယ်တင်ရှင်ကိုလက်ဝါးကပ်တိုင်မှာရိုက်ထားရန်လှုံ့ဆော်ပေးကာလက်ဝါးကပ်တိုင်မှဆင်းကာ သူ့ကိုယ်သူ ကယ်တင်ရန် လှုံ့ဆော်ခဲ့သည်။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(Mt. 27:42).</a:t>
            </a:r>
          </a:p>
          <a:p>
            <a:pPr defTabSz="609585">
              <a:spcBef>
                <a:spcPts val="800"/>
              </a:spcBef>
            </a:pP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ယေရှုသည် လက်ဝါးကပ်တိုင်မှဆင်းလာပြီး သူ့ကိုယ်သူ ကယ်တင်နိုင်ပါသလား။ကယ်တင်နိုင်တယ်၊ ဒါပေမယ့် သူ့ကိုယ်သူကယ်တင်တာကလူသားအားလုံးကိုအပြစ်တင်မယ်ဆိုတာ သူသိတယ်။ ကယ်တင်ခြင်းမခံရရန် မသိဘဲ တောင်းဆိုနေသူများကိုပင် ကယ်တင်ရန် အသေခံရန် ရွေးချယ်ခဲ့သည်။</a:t>
            </a:r>
            <a:endParaRPr lang="en-US" sz="2000" b="1" dirty="0">
              <a:solidFill>
                <a:prstClr val="black"/>
              </a:solidFill>
            </a:endParaRPr>
          </a:p>
          <a:p>
            <a:pPr defTabSz="609585">
              <a:spcBef>
                <a:spcPts val="800"/>
              </a:spcBef>
            </a:pP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09585">
              <a:spcBef>
                <a:spcPts val="800"/>
              </a:spcBef>
            </a:pPr>
            <a:r>
              <a:rPr lang="my-MM" sz="2000" b="1" dirty="0">
                <a:solidFill>
                  <a:prstClr val="black"/>
                </a:solidFill>
              </a:rPr>
              <a:t>မကောင်းမှုနှင့် အပြစ်ကို အောင်နိုင်ပြီဟု ယေရှုကိုယ်တိုင် ကြေညာခဲ့သည်– “</a:t>
            </a:r>
            <a:r>
              <a:rPr lang="my-MM" sz="2000" b="1" dirty="0">
                <a:solidFill>
                  <a:srgbClr val="CC00CC">
                    <a:lumMod val="50000"/>
                  </a:srgbClr>
                </a:solidFill>
                <a:latin typeface="Comic Sans MS" panose="030F0702030302020204" pitchFamily="66" charset="0"/>
              </a:rPr>
              <a:t>အမှုပြီးပြီ</a:t>
            </a:r>
            <a:r>
              <a:rPr lang="my-MM" sz="2000" b="1" dirty="0">
                <a:solidFill>
                  <a:prstClr val="black"/>
                </a:solidFill>
              </a:rPr>
              <a:t>”</a:t>
            </a:r>
            <a:endParaRPr lang="es-ES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Imagen 19" descr="Imagen que contiene interior, morado, florero, tabla&#10;&#10;Descripción generada automáticamente">
            <a:extLst>
              <a:ext uri="{FF2B5EF4-FFF2-40B4-BE49-F238E27FC236}">
                <a16:creationId xmlns:a16="http://schemas.microsoft.com/office/drawing/2014/main" id="{1FE76EDF-C358-A778-0768-1A874E31A3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71" y="4438017"/>
            <a:ext cx="2490116" cy="2299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7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ADA9367-00E0-10F1-D9A7-F3FD5B063906}"/>
              </a:ext>
            </a:extLst>
          </p:cNvPr>
          <p:cNvSpPr txBox="1"/>
          <p:nvPr/>
        </p:nvSpPr>
        <p:spPr>
          <a:xfrm>
            <a:off x="925402" y="303893"/>
            <a:ext cx="10499684" cy="5899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spcBef>
                <a:spcPts val="800"/>
              </a:spcBef>
            </a:pP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“</a:t>
            </a:r>
            <a:r>
              <a:rPr lang="my-MM" sz="2800" b="1" dirty="0">
                <a:latin typeface="Comic Sans MS" panose="030F0702030302020204" pitchFamily="66" charset="0"/>
              </a:rPr>
              <a:t>အမှုပြီးပြီ</a:t>
            </a: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”ဟုခရစ်တော်ကကြွေးကြော်သောအခါ၊မပြိုလဲသောကမ္ဘာများကိုလုံခြုံစေခဲ့သည်။ သူတို့အတွက် တိုက်ပွဲဝင်ခဲ့ပြီး အောင်ပွဲခံခဲ့သည်။ ယခုမှစ၍ စာတန်သည် စကြဝဠာ၏ ချစ်ခြင်းမေတ္တာ၌ နေရာမရှိပေ။ မိမိကိုယ်မိမိ ငြင်းဆိုခြင်းမှာ ဘုရားသခင်နှင့် မဖြစ်နိုင်ကြောင်း သူတင်ပြခဲ့သော အငြင်းအခုံဖြစ်ပြီး ထို့ကြောင့် သူ၏ ဖန်တီးထားသော ဉာဏ်ရည်ဉာဏ်သွေးများမှမတရားတောင်းဆိုခြင်းမှာထာဝရအဖြေဖြစ်သည်။ စာတန်၏တောင်းဆိုချက်များကို ထာဝရဘေးဖယ်ထားခဲ့သည်။ ကောင်းကင်စကြာဝဠာသည် ထာဝရသစ္စာစောင့်သိမှုဖြင့် လုံခြုံခဲ့သည်။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[…]</a:t>
            </a:r>
            <a:endParaRPr lang="es-E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defTabSz="609585">
              <a:spcBef>
                <a:spcPts val="800"/>
              </a:spcBef>
            </a:pPr>
            <a:endParaRPr lang="en-U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  <a:p>
            <a:pPr defTabSz="609585">
              <a:spcBef>
                <a:spcPts val="800"/>
              </a:spcBef>
            </a:pP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ကရာနီကိုကြည့်ပါ။ ခရစ်တော်သည် သင့်အတွက် အသေခံတော်မူပြီး၊ ယေရှု၏အသက်နှင့်သေခြင်း</a:t>
            </a:r>
            <a:r>
              <a:rPr lang="my-MM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၊</a:t>
            </a:r>
            <a:r>
              <a:rPr lang="my-MM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သခင်ယေရှု၏ဆုတောင်းခြင်း၌ ပေးဆောင်ခဲ့သည့် အရာများထက် ဘုရားသခင်၏ ချစ်ခြင်းမေတ္တာ၏ သာ၍ သာလွန်သော အထောက်အထားကို သင်တောင်းဆိုနိုင်ပါသလား။ </a:t>
            </a:r>
            <a:endParaRPr lang="es-ES" sz="2800" b="1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1C1488-9F1E-4F53-ADB2-8E8EF961DBB2}"/>
              </a:ext>
            </a:extLst>
          </p:cNvPr>
          <p:cNvSpPr txBox="1"/>
          <p:nvPr/>
        </p:nvSpPr>
        <p:spPr>
          <a:xfrm>
            <a:off x="4568081" y="6084104"/>
            <a:ext cx="685700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585"/>
            <a:r>
              <a:rPr lang="en-US" sz="2133" b="1">
                <a:solidFill>
                  <a:prstClr val="black"/>
                </a:solidFill>
                <a:latin typeface="Calibri" panose="020F0502020204030204"/>
              </a:rPr>
              <a:t>E. G. W. (The Review and Herald, 3/12/1901 and 5/5/1891)</a:t>
            </a:r>
            <a:endParaRPr lang="es-ES" sz="2133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827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34130B-2D61-3FD5-9385-62EF07FFC23C}"/>
              </a:ext>
            </a:extLst>
          </p:cNvPr>
          <p:cNvSpPr txBox="1"/>
          <p:nvPr/>
        </p:nvSpPr>
        <p:spPr>
          <a:xfrm>
            <a:off x="2" y="2136339"/>
            <a:ext cx="1219199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585"/>
            <a:r>
              <a:rPr lang="my-MM" sz="8000" b="1" dirty="0">
                <a:solidFill>
                  <a:schemeClr val="bg2"/>
                </a:solidFill>
              </a:rPr>
              <a:t>ယဇ်ပူဇော်ခြင်းအဓိပ္ပါယ်</a:t>
            </a:r>
            <a:endParaRPr lang="es-ES" sz="8000" b="1" dirty="0">
              <a:ln/>
              <a:solidFill>
                <a:schemeClr val="bg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991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3907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Constantia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saw tinmaungkyi</dc:creator>
  <cp:lastModifiedBy>saw tinmaungkyi</cp:lastModifiedBy>
  <cp:revision>17</cp:revision>
  <dcterms:created xsi:type="dcterms:W3CDTF">2022-10-20T08:30:07Z</dcterms:created>
  <dcterms:modified xsi:type="dcterms:W3CDTF">2022-10-27T15:56:15Z</dcterms:modified>
</cp:coreProperties>
</file>