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8" r:id="rId4"/>
    <p:sldId id="284" r:id="rId5"/>
    <p:sldId id="289" r:id="rId6"/>
    <p:sldId id="258" r:id="rId7"/>
    <p:sldId id="259" r:id="rId8"/>
    <p:sldId id="260" r:id="rId9"/>
    <p:sldId id="261" r:id="rId10"/>
    <p:sldId id="262" r:id="rId11"/>
    <p:sldId id="286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3715-1689-B8B6-4D74-850359D08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23878-B28C-98AE-FA00-BFCDBE280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066EA-6F80-9CAA-2E3D-84D7C234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FB2-BECC-414D-9AFA-6277D40174F1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0F440-503D-9354-D079-4866A737A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D1435-BA5E-CCE2-F0AB-10020CF0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C6D-1FFF-4443-889D-F2FB021D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2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780E0-AF6D-D0E6-B524-50DB95DC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A92BB5-29C3-BB9C-4204-E0F68732D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5CB18-228F-C45F-24B2-EAE52BD77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FB2-BECC-414D-9AFA-6277D40174F1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A1742-386D-0A7E-745F-26A57273B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34AAE-F9D2-97BD-C21C-488C42592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C6D-1FFF-4443-889D-F2FB021D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0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BD410-FA72-0CAB-2626-F78AAFD90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16ED8-3FFF-09F1-8553-4B3624B76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E3848-49B9-CF52-0143-FC194C437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FB2-BECC-414D-9AFA-6277D40174F1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59C8-F73C-B067-3926-4E719633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89AA6-B735-5BF6-A421-1DCB151FF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C6D-1FFF-4443-889D-F2FB021D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9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79E0-A53F-49B8-86A2-1E55EDBC06C2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3BD4-BB8C-4303-911E-B279555B8F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6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79E0-A53F-49B8-86A2-1E55EDBC06C2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3BD4-BB8C-4303-911E-B279555B8F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03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79E0-A53F-49B8-86A2-1E55EDBC06C2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3BD4-BB8C-4303-911E-B279555B8F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95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79E0-A53F-49B8-86A2-1E55EDBC06C2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3BD4-BB8C-4303-911E-B279555B8F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016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79E0-A53F-49B8-86A2-1E55EDBC06C2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3BD4-BB8C-4303-911E-B279555B8F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467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79E0-A53F-49B8-86A2-1E55EDBC06C2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3BD4-BB8C-4303-911E-B279555B8F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431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79E0-A53F-49B8-86A2-1E55EDBC06C2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3BD4-BB8C-4303-911E-B279555B8F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4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79E0-A53F-49B8-86A2-1E55EDBC06C2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3BD4-BB8C-4303-911E-B279555B8F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4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168AD-DAB7-089B-8296-7BB7EB0CD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7CA6-7ECD-838B-48E6-D053C7F58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741B-0B20-684F-A262-0C00A8E67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FB2-BECC-414D-9AFA-6277D40174F1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D1334-334C-A8A9-967A-9CDF1919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1405A-4348-A801-17BE-F2D5B712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C6D-1FFF-4443-889D-F2FB021D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34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79E0-A53F-49B8-86A2-1E55EDBC06C2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3BD4-BB8C-4303-911E-B279555B8F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60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79E0-A53F-49B8-86A2-1E55EDBC06C2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3BD4-BB8C-4303-911E-B279555B8F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79E0-A53F-49B8-86A2-1E55EDBC06C2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3BD4-BB8C-4303-911E-B279555B8F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95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807CF-3FD5-086B-3BB2-D5309767D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2C9247-A99C-8366-3187-BC5458D4B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E24B9D-E7E1-92FC-8A43-27D790CA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825C5E-C585-712B-33A2-1E512010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6BDCAF-3EB9-1348-E658-909E3AA5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9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CC304-0B40-80FD-BB8F-F6377C4FE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723221-B5C4-9D2F-4B7C-FE0BAD874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02DFF3-7382-6EC1-FBDC-02304945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15E7D1-81A7-C50F-3B37-F3EC11F2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9A62C4-BF96-7C3A-3DBE-78AB177D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5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FCDDD-CC1A-F74A-BFD9-49974FD7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FF7FC0-3D7F-2061-942E-F6B5445B5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F5AAB2-BD6D-9413-9F78-68A298B1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1B7F20-FD80-9A74-28E9-6DB56035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A96E2A-CED4-04DA-7DE6-D108F8BF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41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07253-D87C-24FA-76F6-25672B05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904A8E-815F-BD05-05D1-E397FA85F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B26FC6-4BF8-3CFF-4B3A-E7411739C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774705-9016-19F8-ECB1-CB962A031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87AEBB-1317-E502-5EB4-D00D52B57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61A8C2-3A4B-E01E-407F-C2F41346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390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738D6-6E87-AAF5-B64A-06C5F378C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4FDF6B-ECFA-D59C-917C-5A47C5C2D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0FC4C2-4F6A-B1C9-162E-6876EA933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4F60AC-9401-0AE7-94A1-0A9EFF8B1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7AB201-920F-D234-1CAC-53AEF49F2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B6F78F-9CC1-C023-58FE-13478D413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3F6FD6-1791-AB18-1FC9-D8D6F6E6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5722F0-1AF9-506D-D12F-AEC3FFD8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7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AD782-D8AB-A9F8-BF78-C3E603498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E61117-3EC4-8B40-039D-FDB6F6BA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687619-270E-6CBE-AEB9-4F2F9B16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9F7854-32F5-7997-15BE-D73BF14D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55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F461AB-5343-67E8-5D6E-FEEF7C049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57E06A-8223-2607-C51C-AD923A24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7B35FD-30BF-BB17-3DB6-C19F9098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801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168A6-61DE-16B9-A4B5-AA470AC5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B941F-A83F-1A0C-DF99-D80DE1262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2A97D-A74E-17FF-680B-BE9005B9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FB2-BECC-414D-9AFA-6277D40174F1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15A79-6BFF-ADE0-1099-F4D4FB64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C2BEF-CA42-A8D3-83B1-99806FC7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C6D-1FFF-4443-889D-F2FB021D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5E100-8458-DB4A-DDB3-33B8C16F1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BB71F1-3B60-351C-B6F5-0F98FDAF4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C72823-3199-2528-1551-C25897FA4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367766-425F-EAA3-A476-D2F1A9BC2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546895-F20F-3563-C29F-B7509BD92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5241DC-58BA-788B-A667-29DD8F84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50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F3088-E9C9-D526-7F7F-88AF686F0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706CA39-41A3-300B-5922-5A00AC383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C333D0-4051-D3D9-C140-743331CCD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1AE187-09D8-DF3E-920B-261CDA81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A0612D-0C07-B8BE-79B3-2901DBF8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A3280B-C8EE-D0CA-1ED7-9B1E9F46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2E835-E9CD-C576-3C19-771E7603A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6A6EC9-6C14-EA3B-B21F-E74E9D2DC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12499-55DC-B58C-1E63-078ECFC4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04A2-43A7-C4EB-7D09-24B6223B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803480-6F94-575D-28B5-75DF16F7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D2023A-8512-D485-48DC-BB06BEA5E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070F4C-F110-3A87-501D-363526B29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5D392-270C-F407-3C29-1B0B6F0B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2108A9-E93D-B8DF-9F68-575E3C0B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0FB0B5-0D86-B8E6-D9D5-CCA4CBBF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997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C0F97-42B5-056E-5C2B-D47A4A6C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E78D9-CD74-44DA-5778-7EDF9E43E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20FA8-AB25-C783-5F98-CA322F1E7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340E2-EABE-E274-691B-F5603C0F5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FB2-BECC-414D-9AFA-6277D40174F1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CCB49-9C02-0849-C3F6-B1FB16F84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A697F-614A-80FF-F365-9D5895CC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C6D-1FFF-4443-889D-F2FB021D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0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031E-72F1-E9B8-8D8D-62FC4A3C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77A75-751F-5101-3CC5-22BA145C0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40D9C-190F-7805-E20C-6EF487E35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B16F22-2670-A362-64C8-22F26823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F1FD4E-5D44-4A3B-FA92-D50326F10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433BEC-6840-AB76-FE52-CA4100FE6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FB2-BECC-414D-9AFA-6277D40174F1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7F70A-8E56-31A6-7378-F64BBECAE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8F197-BB9E-B751-95AF-0E8438C8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C6D-1FFF-4443-889D-F2FB021D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6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0DCA-C553-7367-FC9C-17DA27A2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6D1F9A-D18A-63D9-6FBF-6A8735917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FB2-BECC-414D-9AFA-6277D40174F1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AA671-6447-A30B-5D74-DAEFD62F2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57EA53-A300-1962-9EE8-9E814F0C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C6D-1FFF-4443-889D-F2FB021D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4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FE7857-A2D2-60C1-B658-4FAA671E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FB2-BECC-414D-9AFA-6277D40174F1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DDA82-F1C3-417B-7B52-55490FF82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987AC-9F18-AD52-5825-70A7F00E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C6D-1FFF-4443-889D-F2FB021D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0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CD4E-945C-0E04-A1B4-9182C974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A9756-7E1C-1522-4AE3-E98CB49A6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87244-FE3F-D332-2F19-F0E25AA33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D0489-A9FD-8A0D-8369-B6AEE9FA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FB2-BECC-414D-9AFA-6277D40174F1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A80D6-03A9-A1CA-8C4F-5E42FF4D4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5C81B-394E-A5BC-952F-14BEAE09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C6D-1FFF-4443-889D-F2FB021D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5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16D08-8D74-7D3E-3130-391F5D8C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A5B95-C939-8296-3069-A6780D93D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F1FDE-C06C-CEF9-D94E-5294AE708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62281-EB77-20EE-4485-EB3B0376F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70FB2-BECC-414D-9AFA-6277D40174F1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8584-4C6F-1D59-16FF-78D92D0F0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9B649-7142-1890-7DF3-E2D259F3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1C6D-1FFF-4443-889D-F2FB021D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8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C77F8B-7243-3563-A748-D6ED84D6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67EEA-FE7C-7A32-8502-931E34E62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7CEE4-2417-2433-43F7-08C85D93B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70FB2-BECC-414D-9AFA-6277D40174F1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AC054-B039-2DC0-EF28-605C63CE9B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5D858-04CE-E804-8E5D-42F552D64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1C6D-1FFF-4443-889D-F2FB021D3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8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679E0-A53F-49B8-86A2-1E55EDBC06C2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33BD4-BB8C-4303-911E-B279555B8F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1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80635E0-0347-ED50-18D0-4E459C645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24C0C4-4A9C-20B6-91A9-2E40B09A6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713238-B14B-8EE0-A9EA-6376E7CCC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FCDC9-C2D7-436A-99AA-38D37030999A}" type="datetimeFigureOut">
              <a:rPr lang="es-ES" smtClean="0"/>
              <a:t>25/02/2023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AF7DB0-0800-E886-0B13-EE95BDB9C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73796-5F2B-60D9-D775-7E55F48F9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53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3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86" y="377371"/>
            <a:ext cx="7459743" cy="58927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Imagen 2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96DB44B7-277F-27E4-69D6-6F1186FBC8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464" y="568087"/>
            <a:ext cx="7142187" cy="5511364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145246"/>
            <a:ext cx="11834171" cy="232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1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F2CDFAF4-E61F-DFE5-5249-B99516E35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970446" y="145247"/>
            <a:ext cx="156529" cy="2321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D901CB-0A38-D1C7-1CDF-DB00B425348C}"/>
              </a:ext>
            </a:extLst>
          </p:cNvPr>
          <p:cNvSpPr txBox="1"/>
          <p:nvPr/>
        </p:nvSpPr>
        <p:spPr>
          <a:xfrm>
            <a:off x="7547428" y="549127"/>
            <a:ext cx="4577147" cy="36828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contourW="19050" prstMaterial="softEdge">
              <a:bevelT w="25400" h="38100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 defTabSz="609585">
              <a:lnSpc>
                <a:spcPct val="150000"/>
              </a:lnSpc>
            </a:pPr>
            <a:r>
              <a:rPr lang="my-MM" sz="5333" b="1" dirty="0">
                <a:ln/>
                <a:solidFill>
                  <a:srgbClr val="FFC000"/>
                </a:solidFill>
                <a:latin typeface="Calibri" panose="020F0502020204030204"/>
              </a:rPr>
              <a:t>ခက်ခဲသောအ</a:t>
            </a:r>
            <a:r>
              <a:rPr lang="en-US" sz="5333" b="1" dirty="0">
                <a:ln/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lang="my-MM" sz="5333" b="1" dirty="0">
                <a:ln/>
                <a:solidFill>
                  <a:srgbClr val="FFC000"/>
                </a:solidFill>
                <a:latin typeface="Calibri" panose="020F0502020204030204"/>
              </a:rPr>
              <a:t>ချိန်များတွင် စီမံခန့်ခွဲခြင်း။</a:t>
            </a:r>
            <a:endParaRPr lang="es-ES" sz="5333" b="1" dirty="0">
              <a:ln/>
              <a:solidFill>
                <a:srgbClr val="FFC000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132B3B-D159-3A1D-E9FD-2A4A4FAD6079}"/>
              </a:ext>
            </a:extLst>
          </p:cNvPr>
          <p:cNvSpPr txBox="1"/>
          <p:nvPr/>
        </p:nvSpPr>
        <p:spPr>
          <a:xfrm>
            <a:off x="7547429" y="5925236"/>
            <a:ext cx="42642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867" b="1" dirty="0">
                <a:solidFill>
                  <a:prstClr val="black"/>
                </a:solidFill>
                <a:latin typeface="Calibri" panose="020F0502020204030204"/>
              </a:rPr>
              <a:t>Lesson 11 for March 18, 2023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1076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17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9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Imagen 5" descr="Hombre sentado en un sillón&#10;&#10;Descripción generada automáticamente con confianza media">
            <a:extLst>
              <a:ext uri="{FF2B5EF4-FFF2-40B4-BE49-F238E27FC236}">
                <a16:creationId xmlns:a16="http://schemas.microsoft.com/office/drawing/2014/main" id="{286F4920-8A55-D792-75AD-86653A5EE1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308" y="352931"/>
            <a:ext cx="5559480" cy="3749040"/>
          </a:xfrm>
          <a:prstGeom prst="rect">
            <a:avLst/>
          </a:prstGeom>
        </p:spPr>
      </p:pic>
      <p:pic>
        <p:nvPicPr>
          <p:cNvPr id="4" name="Imagen 3" descr="Una persona hablando por teléfono en la mano&#10;&#10;Descripción generada automáticamente con confianza baja">
            <a:extLst>
              <a:ext uri="{FF2B5EF4-FFF2-40B4-BE49-F238E27FC236}">
                <a16:creationId xmlns:a16="http://schemas.microsoft.com/office/drawing/2014/main" id="{91EC5357-74C2-908E-94F3-9E817D74D1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6251737" y="357013"/>
            <a:ext cx="5546955" cy="374904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FAEFCA38-71D0-3712-4526-2246F2CF6334}"/>
              </a:ext>
            </a:extLst>
          </p:cNvPr>
          <p:cNvSpPr/>
          <p:nvPr/>
        </p:nvSpPr>
        <p:spPr>
          <a:xfrm>
            <a:off x="4648202" y="4581526"/>
            <a:ext cx="257175" cy="160972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E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3CF754-BB5C-8C60-5C98-7E604AFED93A}"/>
              </a:ext>
            </a:extLst>
          </p:cNvPr>
          <p:cNvSpPr txBox="1"/>
          <p:nvPr/>
        </p:nvSpPr>
        <p:spPr>
          <a:xfrm>
            <a:off x="393309" y="4607529"/>
            <a:ext cx="11405383" cy="12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‘‘ကျေးဇူးချီးမွမ်းခြင်းယဇ်ကိုဘုရားသခင်အားပူဇော်လော့။သစ္စာကတိထားသည်အတိုင်း၊အမြင့်ဆုံးသောဘုရား၌သစ္စာဝတ်ကိုဖြေလော့။ အမှုရောက်သည်ကာလ၌ ငါ့ကိုပတ္ထနာပြုလော့။ ငါသည် ကယ်လွတ်မည်။ သင်သည်လည်း ငါ့ကိုချီးမွမ်းလိမ့်မည်ဟု မိန့်တော် မူ၏’’ (ဆာ၊ ၅ဝး၁၄၊၁၅)။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3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569483F-DE17-A68A-2768-F75951655C4A}"/>
              </a:ext>
            </a:extLst>
          </p:cNvPr>
          <p:cNvSpPr txBox="1"/>
          <p:nvPr/>
        </p:nvSpPr>
        <p:spPr>
          <a:xfrm>
            <a:off x="5934338" y="4207067"/>
            <a:ext cx="6067647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my-MM" sz="2000" b="1" dirty="0">
                <a:solidFill>
                  <a:prstClr val="black"/>
                </a:solidFill>
              </a:rPr>
              <a:t>ခက်ခဲတဲ့အချိန်တွေမှာငါတို့ကိုဘယ်သူကကာကွယ်ပေးမလဲ။</a:t>
            </a:r>
            <a:endParaRPr lang="en-US" sz="2000" b="1" dirty="0">
              <a:solidFill>
                <a:prstClr val="black"/>
              </a:solidFill>
            </a:endParaRPr>
          </a:p>
          <a:p>
            <a:pPr defTabSz="609585">
              <a:lnSpc>
                <a:spcPct val="150000"/>
              </a:lnSpc>
            </a:pPr>
            <a:r>
              <a:rPr lang="my-MM" sz="2000" b="1" dirty="0">
                <a:solidFill>
                  <a:prstClr val="black"/>
                </a:solidFill>
              </a:rPr>
              <a:t>သင်တို့ဘယ်သူကိုယုံကြည်နိုင်မလဲ။</a:t>
            </a:r>
            <a:endParaRPr lang="en-US" sz="2000" b="1" dirty="0">
              <a:solidFill>
                <a:prstClr val="black"/>
              </a:solidFill>
            </a:endParaRPr>
          </a:p>
          <a:p>
            <a:pPr defTabSz="609585">
              <a:lnSpc>
                <a:spcPct val="150000"/>
              </a:lnSpc>
            </a:pPr>
            <a:r>
              <a:rPr lang="my-MM" sz="2000" b="1" dirty="0">
                <a:solidFill>
                  <a:prstClr val="black"/>
                </a:solidFill>
              </a:rPr>
              <a:t>ဘာကို ထိန်းထားနိုင်မလဲ။</a:t>
            </a:r>
            <a:endParaRPr lang="en-US" sz="2000" b="1" dirty="0">
              <a:solidFill>
                <a:prstClr val="black"/>
              </a:solidFill>
            </a:endParaRPr>
          </a:p>
          <a:p>
            <a:pPr defTabSz="609585">
              <a:lnSpc>
                <a:spcPct val="150000"/>
              </a:lnSpc>
            </a:pPr>
            <a:r>
              <a:rPr lang="my-MM" sz="2000" b="1" dirty="0">
                <a:solidFill>
                  <a:prstClr val="black"/>
                </a:solidFill>
              </a:rPr>
              <a:t>ကျွန်ုပ်တို့၏ဦးစားပေးမှုကားအဘယ်နည်း။</a:t>
            </a:r>
            <a:endParaRPr lang="en-US" sz="2000" b="1" dirty="0">
              <a:solidFill>
                <a:prstClr val="black"/>
              </a:solidFill>
            </a:endParaRPr>
          </a:p>
          <a:p>
            <a:pPr defTabSz="609585">
              <a:lnSpc>
                <a:spcPct val="150000"/>
              </a:lnSpc>
            </a:pPr>
            <a:r>
              <a:rPr lang="my-MM" sz="2000" b="1" dirty="0">
                <a:solidFill>
                  <a:prstClr val="black"/>
                </a:solidFill>
              </a:rPr>
              <a:t>ခက်ခဲတဲ့အချိန်တွေအတွက် ဘယ်လိုပြင်ဆင်နိုင်မလဲ။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52D7FCA-FDBD-0CEC-95FF-F3320CD2D5D7}"/>
              </a:ext>
            </a:extLst>
          </p:cNvPr>
          <p:cNvSpPr txBox="1"/>
          <p:nvPr/>
        </p:nvSpPr>
        <p:spPr>
          <a:xfrm>
            <a:off x="103964" y="281310"/>
            <a:ext cx="6958421" cy="351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ဗျာဒိတ်ကျမ်းသည်ဘုရားသခင်အပေါ် သစ္စာရှိလိုသူတို့ကို အထူးအကျိုးသက်ရောက်စေမည့်ကမ္ဘာလုံးဆိုင်ရာအကျပ်အတည်းကိုကြိုဟောထားသည်ဗျာ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၁၃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၁၅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၁၇။</a:t>
            </a:r>
            <a:endParaRPr lang="en-US" sz="2400" b="1" dirty="0">
              <a:solidFill>
                <a:prstClr val="black"/>
              </a:solidFill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ဘုရားသခင့်ပညတ်တွေကိုနာခံမယ့်သူတွေဟာအဲဒီအခိုက်အတန့်မှာမဝယ်နိုင်၊မရောင်းနိုင်ကြဘူး။အဲဒီအခါဘာဖြစ်မလဲ။သို့မဟုတ်အခြားဘေးအန္တရာယ်များကြောင့်ယနေ့ အလားတူအကျပ်အတည်းကိုရင်ဆိုင်ရပါကကျွန်ုပ်တို့ဘာလုပ်နိုင်မည်နည်း။ဒီလိုအကျပ်အတည်းမျိုးရင်ဆိုင်ဖို့ဒီနေ့ပြင်ဆင်နိုင်မလား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n 4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5FE7C99A-4E79-4D36-B95A-5069407987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01"/>
          <a:stretch/>
        </p:blipFill>
        <p:spPr>
          <a:xfrm>
            <a:off x="184299" y="3797177"/>
            <a:ext cx="5021493" cy="2840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C2D0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Imagen que contiene agua, exterior, edificio, puente&#10;&#10;Descripción generada automáticamente">
            <a:extLst>
              <a:ext uri="{FF2B5EF4-FFF2-40B4-BE49-F238E27FC236}">
                <a16:creationId xmlns:a16="http://schemas.microsoft.com/office/drawing/2014/main" id="{2DA5B71C-724E-E4AD-6E3C-28C707FDC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994" y="268438"/>
            <a:ext cx="4869709" cy="36522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9A28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66ABC553-72ED-1868-01DA-D1FED2E7CB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02772" y="4797741"/>
            <a:ext cx="273073" cy="3714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Icono&#10;&#10;Descripción generada automáticamente">
            <a:extLst>
              <a:ext uri="{FF2B5EF4-FFF2-40B4-BE49-F238E27FC236}">
                <a16:creationId xmlns:a16="http://schemas.microsoft.com/office/drawing/2014/main" id="{F9A907CE-5A84-F501-801D-455FAB215D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02768" y="6175550"/>
            <a:ext cx="273080" cy="3714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E06785D0-4503-7D6E-1718-2BC1985CD6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12086" y="5694819"/>
            <a:ext cx="273073" cy="3714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EE281BA5-2C2E-4495-146A-47E970FAED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02768" y="4360600"/>
            <a:ext cx="273080" cy="3714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6ACFC7D5-C008-E497-66EB-E5F11C0734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12082" y="5214088"/>
            <a:ext cx="273080" cy="3714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797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2C59B0-7BE1-62D3-FBA3-DC3466995F0C}"/>
              </a:ext>
            </a:extLst>
          </p:cNvPr>
          <p:cNvSpPr txBox="1"/>
          <p:nvPr/>
        </p:nvSpPr>
        <p:spPr>
          <a:xfrm>
            <a:off x="892630" y="-40492"/>
            <a:ext cx="12191999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my-MM" sz="3600" b="1" dirty="0">
                <a:solidFill>
                  <a:prstClr val="black"/>
                </a:solidFill>
              </a:rPr>
              <a:t>ခက်ခဲတဲ့အချိန်တွေမှာငါတို့ကိုဘယ်သူကကာကွယ်ပေးမလဲ။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66F66B-FB27-5FFD-C730-AC158E4DBC30}"/>
              </a:ext>
            </a:extLst>
          </p:cNvPr>
          <p:cNvSpPr txBox="1"/>
          <p:nvPr/>
        </p:nvSpPr>
        <p:spPr>
          <a:xfrm>
            <a:off x="0" y="633680"/>
            <a:ext cx="120313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2000" b="1" dirty="0">
                <a:ln w="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effectLst>
                  <a:outerShdw dist="38100" dir="2700000" algn="tl" rotWithShape="0">
                    <a:srgbClr val="FF3300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အိုယုဒပြည်သူယေရုရှလင်ဦမိ့သားတို့နားထောင်ကြလော့။သင်တို့၏ဘုရားသခင်ကိုယုံကြည်ကြလော့။သို့ပြုလျှင်တည်</a:t>
            </a:r>
            <a:r>
              <a:rPr lang="en-US" sz="2000" b="1" dirty="0">
                <a:ln w="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effectLst>
                  <a:outerShdw dist="38100" dir="2700000" algn="tl" rotWithShape="0">
                    <a:srgbClr val="FF3300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my-MM" sz="2000" b="1" dirty="0">
                <a:ln w="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effectLst>
                  <a:outerShdw dist="38100" dir="2700000" algn="tl" rotWithShape="0">
                    <a:srgbClr val="FF3300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ကြည်ကြလိမ့်မည်။ပရောဖက်တော်တို့ကိုယုံကြည်ကြလော့။သို့ပြုလျှင်အောင်မြင်ကြလိမ့်မည်ဟု မိန့်တော်မူ၏။ </a:t>
            </a:r>
            <a:r>
              <a:rPr lang="en-US" sz="2000" b="1" dirty="0">
                <a:ln w="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effectLst>
                  <a:outerShdw dist="38100" dir="2700000" algn="tl" rotWithShape="0">
                    <a:srgbClr val="FF3300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       </a:t>
            </a:r>
            <a:r>
              <a:rPr lang="es-ES" sz="2000" b="1" dirty="0">
                <a:ln w="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effectLst>
                  <a:outerShdw dist="38100" dir="2700000" algn="tl" rotWithShape="0">
                    <a:srgbClr val="FF3300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															(2 </a:t>
            </a:r>
            <a:r>
              <a:rPr lang="es-ES" sz="2000" b="1" dirty="0" err="1">
                <a:ln w="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effectLst>
                  <a:outerShdw dist="38100" dir="2700000" algn="tl" rotWithShape="0">
                    <a:srgbClr val="FF3300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Chronicles</a:t>
            </a:r>
            <a:r>
              <a:rPr lang="es-ES" sz="2000" b="1" dirty="0">
                <a:ln w="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effectLst>
                  <a:outerShdw dist="38100" dir="2700000" algn="tl" rotWithShape="0">
                    <a:srgbClr val="FF3300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 20:20)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00CEAB4-31A4-2F97-412D-98B99EF7C3C3}"/>
              </a:ext>
            </a:extLst>
          </p:cNvPr>
          <p:cNvSpPr txBox="1"/>
          <p:nvPr/>
        </p:nvSpPr>
        <p:spPr>
          <a:xfrm>
            <a:off x="160669" y="1469435"/>
            <a:ext cx="7628665" cy="259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ယောရှ</a:t>
            </a:r>
            <a:r>
              <a:rPr lang="my-MM" sz="2200" b="1" dirty="0">
                <a:solidFill>
                  <a:prstClr val="black"/>
                </a:solidFill>
              </a:rPr>
              <a:t>ဖတ်မင်းကြီးသည် စစ်တိုက်ရန် အသင့်ဖြစ်နေပြီ ၂ရာ ၁၇း၂၊ ၁၂</a:t>
            </a:r>
            <a:r>
              <a:rPr lang="en-US" sz="2200" b="1" dirty="0">
                <a:solidFill>
                  <a:prstClr val="black"/>
                </a:solidFill>
              </a:rPr>
              <a:t>-</a:t>
            </a:r>
            <a:r>
              <a:rPr lang="my-MM" sz="2200" b="1" dirty="0">
                <a:solidFill>
                  <a:prstClr val="black"/>
                </a:solidFill>
              </a:rPr>
              <a:t>၁၃။ သို့သော် သူ၏ ကန့်သတ်ချက်များကို သိရှိခဲ့သည်။ သူ့ကို ခြိမ်းခြောက်နေသော ညွန့်ပေါင်းအဖွဲ့ကို သူ မဖြေရှင်းနိုင်၂ရာ ၂၀း၁</a:t>
            </a:r>
            <a:r>
              <a:rPr lang="en-US" sz="2200" b="1" dirty="0">
                <a:solidFill>
                  <a:prstClr val="black"/>
                </a:solidFill>
              </a:rPr>
              <a:t>-</a:t>
            </a:r>
            <a:r>
              <a:rPr lang="my-MM" sz="2200" b="1" dirty="0">
                <a:solidFill>
                  <a:prstClr val="black"/>
                </a:solidFill>
              </a:rPr>
              <a:t>၂။</a:t>
            </a:r>
            <a:endParaRPr lang="en-US" sz="2200" b="1" dirty="0">
              <a:solidFill>
                <a:prstClr val="black"/>
              </a:solidFill>
            </a:endParaRPr>
          </a:p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ဤအကျပ်အတည်းကိုရင်ဆိုင်ရန် အခြားသူများထံမှ အကူအညီမတောင်းဘဲ၊ သူ့ကို အမှန်တကယ်ကူညီနိုင်သည့် တစ်ပါးတည်းသောအရှင် ဘုရားသခင်ထံ လှည့်သွားသည်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my-MM" sz="2200" b="1" dirty="0">
                <a:solidFill>
                  <a:prstClr val="black"/>
                </a:solidFill>
              </a:rPr>
              <a:t>၂ရာ</a:t>
            </a:r>
            <a:r>
              <a:rPr lang="en-US" sz="2200" b="1" dirty="0">
                <a:solidFill>
                  <a:prstClr val="black"/>
                </a:solidFill>
              </a:rPr>
              <a:t> 20:3-12)</a:t>
            </a:r>
            <a:r>
              <a:rPr lang="my-MM" sz="2200" b="1" dirty="0">
                <a:solidFill>
                  <a:prstClr val="black"/>
                </a:solidFill>
              </a:rPr>
              <a:t>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 descr="Imagen que contiene parado, mujer, colgando, hombre&#10;&#10;Descripción generada automáticamente">
            <a:extLst>
              <a:ext uri="{FF2B5EF4-FFF2-40B4-BE49-F238E27FC236}">
                <a16:creationId xmlns:a16="http://schemas.microsoft.com/office/drawing/2014/main" id="{18BAE539-CA1C-A473-71B5-4E7126E27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139" y="1688906"/>
            <a:ext cx="4038956" cy="5002471"/>
          </a:xfrm>
          <a:prstGeom prst="roundRect">
            <a:avLst>
              <a:gd name="adj" fmla="val 636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4C80DAD-DF63-E52D-AA3F-4D0239327EED}"/>
              </a:ext>
            </a:extLst>
          </p:cNvPr>
          <p:cNvSpPr txBox="1"/>
          <p:nvPr/>
        </p:nvSpPr>
        <p:spPr>
          <a:xfrm>
            <a:off x="2457752" y="4133438"/>
            <a:ext cx="543403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ဤသည်မှာအကြောက်တရားသို့မဟုတ်အကာအကွယ်မဲ့မှုဖြင့်မောင်းနှင်သောဆုံးဖြတ်ချက်မဟုတ်ပေ။ယောရှဖတ်သည်ဘုရားသခင်ကိုအစဥ်မြဲအစေခံခဲ့သည်၂ရာ၁၇</a:t>
            </a:r>
            <a:r>
              <a:rPr lang="en-US" sz="2200" b="1" dirty="0">
                <a:solidFill>
                  <a:prstClr val="black"/>
                </a:solidFill>
              </a:rPr>
              <a:t>:</a:t>
            </a:r>
            <a:r>
              <a:rPr lang="my-MM" sz="2200" b="1" dirty="0">
                <a:solidFill>
                  <a:prstClr val="black"/>
                </a:solidFill>
              </a:rPr>
              <a:t>၃၄</a:t>
            </a:r>
            <a:r>
              <a:rPr lang="en-US" sz="2200" b="1" dirty="0">
                <a:solidFill>
                  <a:prstClr val="black"/>
                </a:solidFill>
              </a:rPr>
              <a:t>;</a:t>
            </a:r>
            <a:r>
              <a:rPr lang="my-MM" sz="2200" b="1" dirty="0">
                <a:solidFill>
                  <a:prstClr val="black"/>
                </a:solidFill>
              </a:rPr>
              <a:t>၁၉</a:t>
            </a:r>
            <a:r>
              <a:rPr lang="en-US" sz="2200" b="1" dirty="0">
                <a:solidFill>
                  <a:prstClr val="black"/>
                </a:solidFill>
              </a:rPr>
              <a:t>:</a:t>
            </a:r>
            <a:r>
              <a:rPr lang="my-MM" sz="2200" b="1" dirty="0">
                <a:solidFill>
                  <a:prstClr val="black"/>
                </a:solidFill>
              </a:rPr>
              <a:t>၄။သူ့ကိုယုံကြည်နိုင်တယ်ဆိုတာသူသိတယ်။သင်သည်အကျပ်အ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my-MM" sz="2200" b="1" dirty="0">
                <a:solidFill>
                  <a:prstClr val="black"/>
                </a:solidFill>
              </a:rPr>
              <a:t>တည်းကာလတွင်သူ့ကိုယုံကြည်ကိုးစားရန်ကူညီပေးမည့်ဘုရားသခင်နှင့်ထိုသို့သောနေ့စဉ်အတွေ့အကြုံရှိပါသလား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6" name="Imagen 15" descr="Imagen que contiene persona, hombre, sostener, parado&#10;&#10;Descripción generada automáticamente">
            <a:extLst>
              <a:ext uri="{FF2B5EF4-FFF2-40B4-BE49-F238E27FC236}">
                <a16:creationId xmlns:a16="http://schemas.microsoft.com/office/drawing/2014/main" id="{DB332833-94A7-D1AD-CB66-3F166BEF19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554" y="4280460"/>
            <a:ext cx="2215847" cy="2473400"/>
          </a:xfrm>
          <a:prstGeom prst="ellipse">
            <a:avLst/>
          </a:prstGeom>
          <a:ln w="63500" cap="rnd">
            <a:solidFill>
              <a:schemeClr val="accent3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54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B494CB-A2BD-6EDD-F4A1-F4FCCF89EADB}"/>
              </a:ext>
            </a:extLst>
          </p:cNvPr>
          <p:cNvSpPr txBox="1"/>
          <p:nvPr/>
        </p:nvSpPr>
        <p:spPr>
          <a:xfrm>
            <a:off x="2438401" y="24457"/>
            <a:ext cx="12191999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my-MM" sz="3600" b="1" dirty="0">
                <a:solidFill>
                  <a:schemeClr val="bg1"/>
                </a:solidFill>
              </a:rPr>
              <a:t>သင်တို့ဘယ်သူကိုယုံကြည်နိုင်မလဲ။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3B6469-4337-0E9A-7B76-9BA588C4D5A2}"/>
              </a:ext>
            </a:extLst>
          </p:cNvPr>
          <p:cNvSpPr txBox="1"/>
          <p:nvPr/>
        </p:nvSpPr>
        <p:spPr>
          <a:xfrm>
            <a:off x="747822" y="891418"/>
            <a:ext cx="9781953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2133" b="1" dirty="0">
                <a:solidFill>
                  <a:srgbClr val="FFC000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မင်းများမှစ၍ မကယ်တင်နိုင်သော လူသားကိုမကိုးစားကြနှင့်။ </a:t>
            </a:r>
            <a:r>
              <a:rPr lang="es-ES" sz="16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FFC000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Psalm</a:t>
            </a:r>
            <a:r>
              <a:rPr lang="es-ES" sz="16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 146:3 </a:t>
            </a:r>
            <a:r>
              <a:rPr lang="es-ES" sz="14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GNT</a:t>
            </a:r>
            <a:r>
              <a:rPr lang="es-ES" sz="16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973E20-6209-3C43-5D64-D6A9734167F3}"/>
              </a:ext>
            </a:extLst>
          </p:cNvPr>
          <p:cNvSpPr txBox="1"/>
          <p:nvPr/>
        </p:nvSpPr>
        <p:spPr>
          <a:xfrm>
            <a:off x="2912532" y="1810667"/>
            <a:ext cx="9160653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သူ့ကို ကယ်တင်နိုင်တဲ့ လူသားတစ်ယောက်မှ မရှိဘူးဆိုတာ ဒါဝိဒ်သိတယ် ဆာ ၁၄၆</a:t>
            </a:r>
            <a:r>
              <a:rPr lang="en-US" sz="2200" b="1" dirty="0">
                <a:solidFill>
                  <a:prstClr val="black"/>
                </a:solidFill>
              </a:rPr>
              <a:t>:</a:t>
            </a:r>
            <a:r>
              <a:rPr lang="my-MM" sz="2200" b="1" dirty="0">
                <a:solidFill>
                  <a:prstClr val="black"/>
                </a:solidFill>
              </a:rPr>
              <a:t>၃ သူ၏ရန်သူများကို အနိုင်ယူရန် ဘုရားသခင်သည် တန်ခိုးကြီးသောစစ်တပ် မလိုအပ်ကြောင်း ယောနသန်၏ အတွေ့အကြုံမှ သင်ယူခဲ့သည် ၁ရာ ၁၄</a:t>
            </a:r>
            <a:r>
              <a:rPr lang="en-US" sz="2200" b="1" dirty="0">
                <a:solidFill>
                  <a:prstClr val="black"/>
                </a:solidFill>
              </a:rPr>
              <a:t>:</a:t>
            </a:r>
            <a:r>
              <a:rPr lang="my-MM" sz="2200" b="1" dirty="0">
                <a:solidFill>
                  <a:prstClr val="black"/>
                </a:solidFill>
              </a:rPr>
              <a:t>၆၊ ၁၃၊ ၂၃။</a:t>
            </a:r>
          </a:p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သို့သော် စာတန်၏သွေးဆောင်ခြင်းကို ခံရပြီး သူ့တွင် စစ်သည်မည်မျှရှိသည်ကို သိချင်သည် ၁ရာ ၂၁း၁</a:t>
            </a:r>
            <a:r>
              <a:rPr lang="en-US" sz="2200" b="1" dirty="0">
                <a:solidFill>
                  <a:prstClr val="black"/>
                </a:solidFill>
              </a:rPr>
              <a:t>-</a:t>
            </a:r>
            <a:r>
              <a:rPr lang="my-MM" sz="2200" b="1" dirty="0">
                <a:solidFill>
                  <a:prstClr val="black"/>
                </a:solidFill>
              </a:rPr>
              <a:t>၂။ တားမြစ်ထားခြင်းမရှိသော်လည်း၊ ဒါဝိဒ်သည် သူ၏စစ်အင်အားကို ဘုရားသခင်ထက် ပို၍ယုံကြည်ကြောင်း ပြသနေသည်။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 descr="Una caricatura de una roca&#10;&#10;Descripción generada automáticamente con confianza baja">
            <a:extLst>
              <a:ext uri="{FF2B5EF4-FFF2-40B4-BE49-F238E27FC236}">
                <a16:creationId xmlns:a16="http://schemas.microsoft.com/office/drawing/2014/main" id="{0C156E57-7D9E-7785-F734-C76ED35C1F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15" y="1657205"/>
            <a:ext cx="2687280" cy="5050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5F600B1B-A8B2-76D4-4B7D-178077D603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0267" y="4474046"/>
            <a:ext cx="3526408" cy="223394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8893652-2FD0-9045-BEF5-8DD2986131A9}"/>
              </a:ext>
            </a:extLst>
          </p:cNvPr>
          <p:cNvSpPr txBox="1"/>
          <p:nvPr/>
        </p:nvSpPr>
        <p:spPr>
          <a:xfrm>
            <a:off x="6820783" y="4622039"/>
            <a:ext cx="300752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ဘုရားသခင်သည်အရာခပ်သိမ်းတို့ထက်၊လူ့စွမ်းအားအရင်းအမြစ်ကိုအသုံးမပြုမီကျွန်ုပ်တို့သည်သူ့ထံသို့ဦးစွာလာရောက်ရ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my-MM" sz="2200" b="1" dirty="0">
                <a:solidFill>
                  <a:prstClr val="black"/>
                </a:solidFill>
              </a:rPr>
              <a:t>မည်။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4" name="Imagen 13" descr="Hombre sentado en una cama&#10;&#10;Descripción generada automáticamente">
            <a:extLst>
              <a:ext uri="{FF2B5EF4-FFF2-40B4-BE49-F238E27FC236}">
                <a16:creationId xmlns:a16="http://schemas.microsoft.com/office/drawing/2014/main" id="{840A288B-2277-11AE-6F19-054468FDE0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8309" y="4489950"/>
            <a:ext cx="2160492" cy="2233949"/>
          </a:xfrm>
          <a:prstGeom prst="rect">
            <a:avLst/>
          </a:prstGeom>
          <a:ln w="38100" cap="sq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467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4C75FB-E719-8D8B-1731-5FC45B0AA627}"/>
              </a:ext>
            </a:extLst>
          </p:cNvPr>
          <p:cNvSpPr txBox="1"/>
          <p:nvPr/>
        </p:nvSpPr>
        <p:spPr>
          <a:xfrm>
            <a:off x="3619120" y="-119111"/>
            <a:ext cx="495376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</a:pPr>
            <a:r>
              <a:rPr lang="my-MM" sz="3600" b="1" dirty="0">
                <a:solidFill>
                  <a:prstClr val="black"/>
                </a:solidFill>
              </a:rPr>
              <a:t>ဘာကိုထိန်းထားနိုင်မလဲ။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F56584-FA26-DBC1-5ACE-FACCE5A40856}"/>
              </a:ext>
            </a:extLst>
          </p:cNvPr>
          <p:cNvSpPr txBox="1"/>
          <p:nvPr/>
        </p:nvSpPr>
        <p:spPr>
          <a:xfrm>
            <a:off x="-97971" y="751267"/>
            <a:ext cx="12213771" cy="7487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2133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မြေကြီးကိုယ်မှစ၍မြေကြီးပေါ်မှာပြုလုပ်သမျှသောအရာတို့သည်ကျွမ်းလောင်ကြလိမ့်မည်။သို့ဖြစ်၍၊ဤအရာအလုံးစုံတို့သည် ကုန်စင်မည်မှန်သောကြောင့်၊ </a:t>
            </a:r>
            <a:r>
              <a:rPr lang="es-ES" sz="1600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(2 Peter 3:11 </a:t>
            </a:r>
            <a:r>
              <a:rPr lang="es-ES" sz="1400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GW</a:t>
            </a:r>
            <a:r>
              <a:rPr lang="es-ES" sz="1600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37B694-256B-294B-DF1F-28FF177A91C3}"/>
              </a:ext>
            </a:extLst>
          </p:cNvPr>
          <p:cNvSpPr txBox="1"/>
          <p:nvPr/>
        </p:nvSpPr>
        <p:spPr>
          <a:xfrm>
            <a:off x="122163" y="1532658"/>
            <a:ext cx="7560283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သခင်ယေရှုကြွလာသောအခါကျွန်ုပ်တို့ဘာကိုသိမ်းထားမည် နည်း။နောက်ဆုံးဆင်းရဲဒုက္ခအတွင်းကျွန်ုပ်တို့သည်မဝယ်မ ရောင်းနိုင်ပါ။ အဲဒီနောက်မှာ ငါတို့မှာ တစ်ခုခုကျန်ခဲ့မယ်ဆိုရင် မီးလောင်ပျက်စီးသွားလိမ့်မယ်။ </a:t>
            </a:r>
            <a:r>
              <a:rPr lang="en-US" sz="2200" b="1" dirty="0">
                <a:solidFill>
                  <a:prstClr val="black"/>
                </a:solidFill>
              </a:rPr>
              <a:t>2Pt. 3:10-11)</a:t>
            </a:r>
          </a:p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ဒီတော့ငါတို့မထိန်းနိုင်တော့လို့ အခု ရှိသမျှ အားလုံးကို ဖယ်ပစ်သင့်သလား။သန့်ရှင်းသောဝိညာဉ်တော်က ကျွန်ုပ်တို့အား ထိုသို့ပြုလုပ်ရန် ပြတ်ပြတ်သားသားပြောထားခြင်းမရှိပါက၊ သခင်ယေရှုပြန်ကြွလာချိန်အထိကျွန်ုပ်တို့သည်ဘုရားသခင်ပေးတော်မူသမျှ၏ ဘဏ္ဍာစိုးဖြစ်သည်။ အဲဒါကို ပညာရှိရှိနဲ့ သစ္စာရှိရှိ စီမံခန့်ခွဲရမယ်။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Imagen 7" descr="Imagen que contiene objeto, estrella, tabla, agua&#10;&#10;Descripción generada automáticamente">
            <a:extLst>
              <a:ext uri="{FF2B5EF4-FFF2-40B4-BE49-F238E27FC236}">
                <a16:creationId xmlns:a16="http://schemas.microsoft.com/office/drawing/2014/main" id="{D9B64854-024D-1153-AC6A-6F25F60F4A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1150" y="1627727"/>
            <a:ext cx="4257524" cy="3582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67071E8-53A0-61F0-E0B8-FD1F9AA50FAC}"/>
              </a:ext>
            </a:extLst>
          </p:cNvPr>
          <p:cNvSpPr txBox="1"/>
          <p:nvPr/>
        </p:nvSpPr>
        <p:spPr>
          <a:xfrm>
            <a:off x="4953760" y="5209753"/>
            <a:ext cx="72382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သို့တိုင်၊ဤနေရာတွင်ကျွန်ုပ်တို့ကျန်ရှိလာသမျှသည်အကူးအပြောင်းဖြစ်သည်ကို ကျွန်ုပ်တို့ အမြဲသတိရနေရပါမည်။ ခဏတာကျွန်ုပ်တို့သတိမထားမိပါက၊ ဝိညာဉ်ရေးအရ ဖောက်ပြန်ပျက်စီးရန် အလားအလာရှိသည်။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Imagen 11" descr="Imagen que contiene persona, exterior, grupo, parado&#10;&#10;Descripción generada automáticamente">
            <a:extLst>
              <a:ext uri="{FF2B5EF4-FFF2-40B4-BE49-F238E27FC236}">
                <a16:creationId xmlns:a16="http://schemas.microsoft.com/office/drawing/2014/main" id="{E74FEF07-1C55-C903-24BE-F8BBB69FEB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67" y="5287532"/>
            <a:ext cx="2199675" cy="14706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BA8B9BF-A2B0-FED0-4D89-5AA8F10C2C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5558" y="5284942"/>
            <a:ext cx="2323185" cy="145486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312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AC1674-1A5E-3A6D-659F-CB0DA06749BE}"/>
              </a:ext>
            </a:extLst>
          </p:cNvPr>
          <p:cNvSpPr txBox="1"/>
          <p:nvPr/>
        </p:nvSpPr>
        <p:spPr>
          <a:xfrm>
            <a:off x="2960915" y="-50089"/>
            <a:ext cx="7837713" cy="8540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h="25400" prst="softRound"/>
            </a:sp3d>
          </a:bodyPr>
          <a:lstStyle/>
          <a:p>
            <a:pPr defTabSz="609585">
              <a:lnSpc>
                <a:spcPct val="150000"/>
              </a:lnSpc>
            </a:pPr>
            <a:r>
              <a:rPr lang="my-MM" sz="3600" b="1" dirty="0">
                <a:solidFill>
                  <a:prstClr val="black"/>
                </a:solidFill>
              </a:rPr>
              <a:t>ကျွန်ုပ်တို့၏ဦးစားပေးမှုကားအဘယ်နည်း။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BE826A-999F-BDDD-E916-FC3CFCA3ED2D}"/>
              </a:ext>
            </a:extLst>
          </p:cNvPr>
          <p:cNvSpPr txBox="1"/>
          <p:nvPr/>
        </p:nvSpPr>
        <p:spPr>
          <a:xfrm>
            <a:off x="4198899" y="725716"/>
            <a:ext cx="7946232" cy="1405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အဘယ်သူမျှ သခင်နှစ်ဦးအစေကိုမခံနိုင်။ သခင်တစ်ဦးကိုမုန်း၍ တစ်ဦးကိုချစ်မည်။ သခင်တစ်ဦးကိုမှီခို၍ တစ်ဦးကိုမခန့်မညားပြုမည်။ သင်တို့သည်ဘုရားသခင်၏အစေကိုလည်းကောင်း၊လောကီစည်းစိမ်၏အစေကိုလည်းကောင်း မခံနိုင်ကြ။</a:t>
            </a:r>
            <a:r>
              <a:rPr lang="es-E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(Matthew 6:24 </a:t>
            </a: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213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5B496E-1CE0-E8F0-BAD0-3D6039A4C96B}"/>
              </a:ext>
            </a:extLst>
          </p:cNvPr>
          <p:cNvSpPr txBox="1"/>
          <p:nvPr/>
        </p:nvSpPr>
        <p:spPr>
          <a:xfrm>
            <a:off x="4262819" y="2206649"/>
            <a:ext cx="7899363" cy="4596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ကျွန်ုပ်တို့သည်အခိုက်အတန့်တွင်ဆုံးဖြတ်ရပေလိမ့်မည်။ဘုရားသခင်ကိုဝတ်ပြုရန်နှင့်ကျွန်ုပ်တို့၏ပိုင်ဆိုင်မှုများကိုဆုံးရှုံးရန် သို့မဟုတ်၎င်းတို့ကို စောင့်ရှောက်ရန်နှင့်ထမ်းဆောင်ရန်မထိုက်တန်သူတစ်ဦးကိုထမ်းဆောင်ရန် ဆုံးဖြတ်ရမည်ဖြစ်သည်။</a:t>
            </a:r>
          </a:p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ထိုအခိုက်အတန့်တွင်ကျွန်ုပ်တို့၏ဆုံးဖြတ်ချက်သည်ယနေ့ကျွန်ုပ်တို့ပြုလုပ်သော ဆုံးဖြတ်ချက်များပေါ်တွင်မူတည်လိမ့်မည် မဿဲ၆း၂၄။ တမန်တော်ယောဟန်ကဤလောက၌လည်းကောင်း၊ လောက၌ရှိသော အရာတို့ကိုမချစ်ကြနှင့်၁ယော ၂း၁၅။ဘုရားသခင်ထံမှကျွန်ုပ်တို့ကို ဝေးကွာသွားစေသော “လောက” တွင် အဘယ်အရာက မကောင်းသနည်း။ဖိလိပ္ပိ ၂</a:t>
            </a:r>
            <a:r>
              <a:rPr lang="en-US" sz="2200" b="1" dirty="0">
                <a:solidFill>
                  <a:prstClr val="black"/>
                </a:solidFill>
              </a:rPr>
              <a:t>:</a:t>
            </a:r>
            <a:r>
              <a:rPr lang="my-MM" sz="2200" b="1" dirty="0">
                <a:solidFill>
                  <a:prstClr val="black"/>
                </a:solidFill>
              </a:rPr>
              <a:t>၁၂ သည် မှန်ကန်သောဦးစားပေးမှုများကို ချမှတ်ရန်အကြံဉာဏ်ကောင်းတစ်ခုဖြစ်သည်။ကြောက်ရွံ့တုန်လှုပ်ခြင်းနှင့်အတူသင်၏ကယ်တင်ခြင်းတရားကိုလုပ်ဆောင်ပါ။ကျွန်ုပ်တို့၏ထာဝရအနာဂတ်သည် ၎င်းအပေါ်တွင် မူတည်ပါသည်။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 descr="Imagen que contiene interior, persona, hombre, parado&#10;&#10;Descripción generada automáticamente">
            <a:extLst>
              <a:ext uri="{FF2B5EF4-FFF2-40B4-BE49-F238E27FC236}">
                <a16:creationId xmlns:a16="http://schemas.microsoft.com/office/drawing/2014/main" id="{8CA50103-8B40-19C7-33B7-DC4A0C5A8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0" y="841829"/>
            <a:ext cx="4152029" cy="5875513"/>
          </a:xfrm>
          <a:prstGeom prst="rect">
            <a:avLst/>
          </a:prstGeom>
          <a:ln w="38100" cap="sq">
            <a:gradFill>
              <a:gsLst>
                <a:gs pos="100000">
                  <a:srgbClr val="674C27"/>
                </a:gs>
                <a:gs pos="21000">
                  <a:schemeClr val="accent1">
                    <a:lumMod val="45000"/>
                    <a:lumOff val="55000"/>
                  </a:schemeClr>
                </a:gs>
                <a:gs pos="23000">
                  <a:srgbClr val="674C27"/>
                </a:gs>
                <a:gs pos="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17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4C1CC3-EFAE-464D-3E8E-4D9B38061866}"/>
              </a:ext>
            </a:extLst>
          </p:cNvPr>
          <p:cNvSpPr txBox="1"/>
          <p:nvPr/>
        </p:nvSpPr>
        <p:spPr>
          <a:xfrm>
            <a:off x="957943" y="-33391"/>
            <a:ext cx="12192000" cy="93871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2700">
              <a:bevelT w="57150" h="38100" prst="hardEdge"/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defTabSz="609585">
              <a:lnSpc>
                <a:spcPct val="150000"/>
              </a:lnSpc>
            </a:pPr>
            <a:r>
              <a:rPr lang="my-MM" sz="4000" b="1" dirty="0">
                <a:solidFill>
                  <a:prstClr val="black"/>
                </a:solidFill>
              </a:rPr>
              <a:t>ခက်ခဲတဲ့အချိန်တွေအတွက် ဘယ်လိုပြင်ဆင်နိုင်မလဲ။</a:t>
            </a:r>
            <a:endParaRPr lang="es-ES" sz="40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3896A7-7D31-64C4-EBBE-7FE9372EF093}"/>
              </a:ext>
            </a:extLst>
          </p:cNvPr>
          <p:cNvSpPr txBox="1"/>
          <p:nvPr/>
        </p:nvSpPr>
        <p:spPr>
          <a:xfrm>
            <a:off x="141766" y="766944"/>
            <a:ext cx="11947923" cy="748795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09585"/>
            <a:r>
              <a:rPr lang="my-MM" sz="2133" b="1" dirty="0">
                <a:solidFill>
                  <a:srgbClr val="FF3300">
                    <a:lumMod val="75000"/>
                  </a:srgbClr>
                </a:solidFill>
                <a:latin typeface="Comic Sans MS" panose="030F0702030302020204" pitchFamily="66" charset="0"/>
              </a:rPr>
              <a:t>ထိုတံဆိပ်လက်မှတ်တည်းဟူသောသားရဲ၏နာမဖြစ်စေ၊နာမ၏အရေအတွက်ဖြစ်စေ၊တစ်ခုခုကိုမခံသောသူတစ်ယောက်မျှ မရောင်းမဝယ်စေခြင်းငှာလည်းကောင်းစီရင်၏။ </a:t>
            </a:r>
            <a:r>
              <a:rPr lang="es-ES" sz="2133" b="1" dirty="0">
                <a:solidFill>
                  <a:srgbClr val="FF33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>
                <a:solidFill>
                  <a:srgbClr val="FF3300">
                    <a:lumMod val="75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FF3300">
                    <a:lumMod val="75000"/>
                  </a:srgbClr>
                </a:solidFill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srgbClr val="FF3300">
                    <a:lumMod val="75000"/>
                  </a:srgbClr>
                </a:solidFill>
                <a:latin typeface="Comic Sans MS" panose="030F0702030302020204" pitchFamily="66" charset="0"/>
              </a:rPr>
              <a:t> 13:17 </a:t>
            </a:r>
            <a:r>
              <a:rPr lang="es-ES" sz="1400" b="1" dirty="0">
                <a:solidFill>
                  <a:srgbClr val="FF3300">
                    <a:lumMod val="75000"/>
                  </a:srgbClr>
                </a:solidFill>
                <a:latin typeface="Comic Sans MS" panose="030F0702030302020204" pitchFamily="66" charset="0"/>
              </a:rPr>
              <a:t>NIV</a:t>
            </a:r>
            <a:r>
              <a:rPr lang="es-ES" sz="1600" b="1" dirty="0">
                <a:solidFill>
                  <a:srgbClr val="FF3300">
                    <a:lumMod val="75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D10B7B-4AB7-D10A-AB6B-3FD21339128F}"/>
              </a:ext>
            </a:extLst>
          </p:cNvPr>
          <p:cNvSpPr txBox="1"/>
          <p:nvPr/>
        </p:nvSpPr>
        <p:spPr>
          <a:xfrm>
            <a:off x="141766" y="1477327"/>
            <a:ext cx="77688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လူတိုင်းအတွက် ဆင်းရဲဒုက္ခရောက်မည့်အချိန် </a:t>
            </a:r>
            <a:r>
              <a:rPr lang="en-US" sz="2200" b="1" dirty="0">
                <a:solidFill>
                  <a:prstClr val="black"/>
                </a:solidFill>
              </a:rPr>
              <a:t>Dn. 12:1)</a:t>
            </a:r>
            <a:r>
              <a:rPr lang="my-MM" sz="2200" b="1" dirty="0">
                <a:solidFill>
                  <a:prstClr val="black"/>
                </a:solidFill>
              </a:rPr>
              <a:t>။ ဘုရားသခင်အပေါ် သစ္စာစောင့်သိပြီး ပညတ်တော်များကို စောင့်ရှောက်မည့်သူများသည် ကြီးမားသောဒုက္ခများနှင့် ရင်ဆိုင်ရလိမ့်မည်။ကျွန်ုပ်တို့သည် ဤအခိုက်အတန့်တွင် ကမ္ဘာကြီးကို အုပ်စိုးသည့် တန်ခိုးအာဏာများကို မလက်အောက်ခံဘဲ ဘုရားသခင်အပေါ် သစ္စာစောင့်ထိန်းပါက ကျွန်ုပ်တို့၏အလုပ်များနှင့် ကျွန်ုပ်တို့၏ပိုင်ဆိုင်မှုများ ဆုံးရှုံးလိမ့်မည် ဗျာ၊ ၁၃း၁၄</a:t>
            </a:r>
            <a:r>
              <a:rPr lang="en-US" sz="2200" b="1" dirty="0">
                <a:solidFill>
                  <a:prstClr val="black"/>
                </a:solidFill>
              </a:rPr>
              <a:t>-</a:t>
            </a:r>
            <a:r>
              <a:rPr lang="my-MM" sz="2200" b="1" dirty="0">
                <a:solidFill>
                  <a:prstClr val="black"/>
                </a:solidFill>
              </a:rPr>
              <a:t>၁၇။ သို့သော် ဘုရားသခင်သည် ကျွန်ုပ်တို့ကို စောင့်ရှောက်လိမ့်မည် ၂သက် ၃း၃၊ ဆာ၊ ၃၄း၁၉။အဲဒီအခိုက်အတန့်တွေအတွက် ဘယ်လိုပြင်ဆင်နိုင်မလဲ။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89BFDC69-389C-CF45-6479-E3E6424B2158}"/>
              </a:ext>
            </a:extLst>
          </p:cNvPr>
          <p:cNvGrpSpPr/>
          <p:nvPr/>
        </p:nvGrpSpPr>
        <p:grpSpPr>
          <a:xfrm>
            <a:off x="8304437" y="1592798"/>
            <a:ext cx="3745800" cy="3303551"/>
            <a:chOff x="6228328" y="1194598"/>
            <a:chExt cx="2809350" cy="2477663"/>
          </a:xfrm>
        </p:grpSpPr>
        <p:pic>
          <p:nvPicPr>
            <p:cNvPr id="4" name="Imagen 3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6BAAB9B1-BBFD-1560-7FA5-771F579E1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28328" y="1194598"/>
              <a:ext cx="2809348" cy="1085031"/>
            </a:xfrm>
            <a:prstGeom prst="rect">
              <a:avLst/>
            </a:prstGeom>
            <a:ln w="76200" cap="rnd">
              <a:solidFill>
                <a:srgbClr val="FFFFFF"/>
              </a:solidFill>
            </a:ln>
            <a:effectLst/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8" name="Imagen 7" descr="Imagen que contiene tabla, interior, taza, comida&#10;&#10;Descripción generada automáticamente">
              <a:extLst>
                <a:ext uri="{FF2B5EF4-FFF2-40B4-BE49-F238E27FC236}">
                  <a16:creationId xmlns:a16="http://schemas.microsoft.com/office/drawing/2014/main" id="{52DC7CE7-0049-A1C7-7659-BE63CAB5F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8328" y="2279629"/>
              <a:ext cx="2809350" cy="1392632"/>
            </a:xfrm>
            <a:prstGeom prst="rect">
              <a:avLst/>
            </a:prstGeom>
            <a:ln w="762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D4341E7-6392-ADD9-D540-20EF0FE8D68C}"/>
              </a:ext>
            </a:extLst>
          </p:cNvPr>
          <p:cNvSpPr txBox="1"/>
          <p:nvPr/>
        </p:nvSpPr>
        <p:spPr>
          <a:xfrm>
            <a:off x="5217984" y="4760277"/>
            <a:ext cx="678659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ဘုရားသခင်ကိုယုံကြည်ကိုးစားရန်သင်ယူပြီးယနေ့ကိုယ်တော်ကို အားကိုးနေထိုင်ရန် သင်ယူပါ။ ကောင်းသောစမ်းသပ်မှုမှာ ကျွန်ုပ်တို့၏ဆယ်ဖို့တစ်ဖို့ကိုသစ္စာရှိရန်ဖြစ်သည်။ကျွန်ုပ်တို့သည်ဤမျှသေးငယ်သည့်အရာတွင်ကျရှုံးပါကလာမည့်အကျပ်အတည်းတွင် ကျွန်ုပ်တို့ မည်သို့သစ္စာရှိနိုင်မည်နည်း။ယေ၁၂</a:t>
            </a:r>
            <a:r>
              <a:rPr lang="en-US" sz="2200" b="1" dirty="0">
                <a:solidFill>
                  <a:prstClr val="black"/>
                </a:solidFill>
              </a:rPr>
              <a:t>-</a:t>
            </a:r>
            <a:r>
              <a:rPr lang="my-MM" sz="2200" b="1" dirty="0">
                <a:solidFill>
                  <a:prstClr val="black"/>
                </a:solidFill>
              </a:rPr>
              <a:t>၅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Imagen 12" descr="Man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7913944-1EAD-F6F9-F2EC-9425FF7D3E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20" y="4760277"/>
            <a:ext cx="2628992" cy="1971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Mano de una persona&#10;&#10;Descripción generada automáticamente con confianza baja">
            <a:extLst>
              <a:ext uri="{FF2B5EF4-FFF2-40B4-BE49-F238E27FC236}">
                <a16:creationId xmlns:a16="http://schemas.microsoft.com/office/drawing/2014/main" id="{0E2AABA9-B140-2078-FE1A-0B4662D967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41562" y="4760277"/>
            <a:ext cx="2225524" cy="19697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348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uiExpand="1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D806B7-3557-3D44-2017-E6C7CB48877D}"/>
              </a:ext>
            </a:extLst>
          </p:cNvPr>
          <p:cNvSpPr txBox="1"/>
          <p:nvPr/>
        </p:nvSpPr>
        <p:spPr>
          <a:xfrm>
            <a:off x="1011498" y="900367"/>
            <a:ext cx="10439933" cy="528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3067" b="1" dirty="0">
                <a:solidFill>
                  <a:prstClr val="black"/>
                </a:solidFill>
                <a:latin typeface="Constantia" panose="02030602050306030303" pitchFamily="18" charset="0"/>
              </a:rPr>
              <a:t>မကြာခဏဆိုသလိုခရစ်တော်၏နောက်လိုက်သည်ဘုရားသခင်ကိုအစေခံပြီးသူ၏လောကီလုပ်ငန်းများကို ရှေ့မဆက်နိုင်သောနေရာသို့ ပို့ဆောင်ခံရလေ့ရှိသည်။ဘုရားသခင်၏ရိုးစင်းသောတောင်းဆိုချက်အချို့ကိုနာခံခြင်းသည်သူ၏ထောက်မမှုနည်းလမ်းများကိုဖြတ်တောက်ပစ်မည်ဖြစ်ကောင်းဖြစ်နိုင်သည်။ကျွန်ုပ်တို့သည်သူ၏နှုတ်ကပတ်တော်၏တန်ခိုးကိုသိရှိလာသောအခါအစာ</a:t>
            </a:r>
            <a:r>
              <a:rPr lang="my-MM" sz="3067" b="1">
                <a:solidFill>
                  <a:prstClr val="black"/>
                </a:solidFill>
                <a:latin typeface="Constantia" panose="02030602050306030303" pitchFamily="18" charset="0"/>
              </a:rPr>
              <a:t>ရရန်သ</a:t>
            </a:r>
            <a:r>
              <a:rPr lang="my-MM" sz="3067" b="1" dirty="0">
                <a:solidFill>
                  <a:prstClr val="black"/>
                </a:solidFill>
                <a:latin typeface="Constantia" panose="02030602050306030303" pitchFamily="18" charset="0"/>
              </a:rPr>
              <a:t>ို့မဟု</a:t>
            </a:r>
            <a:r>
              <a:rPr lang="my-MM" sz="3067" b="1">
                <a:solidFill>
                  <a:prstClr val="black"/>
                </a:solidFill>
                <a:latin typeface="Constantia" panose="02030602050306030303" pitchFamily="18" charset="0"/>
              </a:rPr>
              <a:t>တ်က</a:t>
            </a:r>
            <a:r>
              <a:rPr lang="my-MM" sz="3067" b="1" dirty="0">
                <a:solidFill>
                  <a:prstClr val="black"/>
                </a:solidFill>
                <a:latin typeface="Constantia" panose="02030602050306030303" pitchFamily="18" charset="0"/>
              </a:rPr>
              <a:t>ျွန်ုပ်တို့၏အသက်ကို ကယ်တင်ရန်အတွက် စာတန်၏အကြံပြုချက်များကို လိုက်နာမည်မဟုတ်ပေ။ ကျွန်ုပ်တို့၏တစ်ခုတည်းသောမေးခွန်းမှာ ဘုရားသခင်၏အမိန့်တော်</a:t>
            </a:r>
            <a:r>
              <a:rPr lang="my-MM" sz="3067" b="1">
                <a:solidFill>
                  <a:prstClr val="black"/>
                </a:solidFill>
                <a:latin typeface="Constantia" panose="02030602050306030303" pitchFamily="18" charset="0"/>
              </a:rPr>
              <a:t>ကားအဘယ</a:t>
            </a:r>
            <a:r>
              <a:rPr lang="my-MM" sz="3067" b="1" dirty="0">
                <a:solidFill>
                  <a:prstClr val="black"/>
                </a:solidFill>
                <a:latin typeface="Constantia" panose="02030602050306030303" pitchFamily="18" charset="0"/>
              </a:rPr>
              <a:t>်နည</a:t>
            </a:r>
            <a:r>
              <a:rPr lang="my-MM" sz="3067" b="1">
                <a:solidFill>
                  <a:prstClr val="black"/>
                </a:solidFill>
                <a:latin typeface="Constantia" panose="02030602050306030303" pitchFamily="18" charset="0"/>
              </a:rPr>
              <a:t>်း။ကတ</a:t>
            </a:r>
            <a:r>
              <a:rPr lang="my-MM" sz="3067" b="1" dirty="0">
                <a:solidFill>
                  <a:prstClr val="black"/>
                </a:solidFill>
                <a:latin typeface="Constantia" panose="02030602050306030303" pitchFamily="18" charset="0"/>
              </a:rPr>
              <a:t>ိတော်အဘယ်နည်း။ ဒါတွေကိုသိရင် ငါတ</a:t>
            </a:r>
            <a:r>
              <a:rPr lang="my-MM" sz="3067" b="1">
                <a:solidFill>
                  <a:prstClr val="black"/>
                </a:solidFill>
                <a:latin typeface="Constantia" panose="02030602050306030303" pitchFamily="18" charset="0"/>
              </a:rPr>
              <a:t>ို့ကတစ</a:t>
            </a:r>
            <a:r>
              <a:rPr lang="my-MM" sz="3067" b="1" dirty="0">
                <a:solidFill>
                  <a:prstClr val="black"/>
                </a:solidFill>
                <a:latin typeface="Constantia" panose="02030602050306030303" pitchFamily="18" charset="0"/>
              </a:rPr>
              <a:t>်ယောက်</a:t>
            </a:r>
            <a:r>
              <a:rPr lang="my-MM" sz="3067" b="1">
                <a:solidFill>
                  <a:prstClr val="black"/>
                </a:solidFill>
                <a:latin typeface="Constantia" panose="02030602050306030303" pitchFamily="18" charset="0"/>
              </a:rPr>
              <a:t>ကိုန</a:t>
            </a:r>
            <a:r>
              <a:rPr lang="my-MM" sz="3067" b="1" dirty="0">
                <a:solidFill>
                  <a:prstClr val="black"/>
                </a:solidFill>
                <a:latin typeface="Constantia" panose="02030602050306030303" pitchFamily="18" charset="0"/>
              </a:rPr>
              <a:t>ာခံ</a:t>
            </a:r>
            <a:r>
              <a:rPr lang="my-MM" sz="3067" b="1">
                <a:solidFill>
                  <a:prstClr val="black"/>
                </a:solidFill>
                <a:latin typeface="Constantia" panose="02030602050306030303" pitchFamily="18" charset="0"/>
              </a:rPr>
              <a:t>ပြီးအခြား </a:t>
            </a:r>
            <a:r>
              <a:rPr lang="my-MM" sz="3067" b="1" dirty="0">
                <a:solidFill>
                  <a:prstClr val="black"/>
                </a:solidFill>
                <a:latin typeface="Constantia" panose="02030602050306030303" pitchFamily="18" charset="0"/>
              </a:rPr>
              <a:t>တစ်ယောက်ကို ယုံကြလိမ့်မယ</a:t>
            </a:r>
            <a:r>
              <a:rPr lang="my-MM" sz="3067" b="1">
                <a:solidFill>
                  <a:prstClr val="black"/>
                </a:solidFill>
                <a:latin typeface="Constantia" panose="02030602050306030303" pitchFamily="18" charset="0"/>
              </a:rPr>
              <a:t>်။</a:t>
            </a:r>
            <a:endParaRPr lang="es-ES" sz="3067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0E33AE-E6D5-C5B8-5C9F-2EBF6A569BE5}"/>
              </a:ext>
            </a:extLst>
          </p:cNvPr>
          <p:cNvSpPr txBox="1"/>
          <p:nvPr/>
        </p:nvSpPr>
        <p:spPr>
          <a:xfrm>
            <a:off x="6876614" y="5597155"/>
            <a:ext cx="443082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1867" b="1">
                <a:solidFill>
                  <a:prstClr val="black"/>
                </a:solidFill>
                <a:latin typeface="Calibri" panose="020F0502020204030204"/>
              </a:rPr>
              <a:t>E. G. W. (The Desire of Ages, cp. 12, p. 121)</a:t>
            </a:r>
            <a:endParaRPr lang="es-ES" sz="1867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4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3818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Constantia</vt:lpstr>
      <vt:lpstr>Office Theme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13</cp:revision>
  <dcterms:created xsi:type="dcterms:W3CDTF">2023-02-17T02:03:17Z</dcterms:created>
  <dcterms:modified xsi:type="dcterms:W3CDTF">2023-02-25T02:05:38Z</dcterms:modified>
</cp:coreProperties>
</file>