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77" r:id="rId4"/>
    <p:sldId id="278" r:id="rId5"/>
    <p:sldId id="284" r:id="rId6"/>
    <p:sldId id="285" r:id="rId7"/>
    <p:sldId id="261" r:id="rId8"/>
    <p:sldId id="283" r:id="rId9"/>
    <p:sldId id="263" r:id="rId10"/>
    <p:sldId id="286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AA220-D918-4405-BAD3-401EC02B99AD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02DD1D7-C164-45A4-AB92-B90321E83EC8}">
      <dgm:prSet custT="1"/>
      <dgm:spPr/>
      <dgm:t>
        <a:bodyPr/>
        <a:lstStyle/>
        <a:p>
          <a:pPr algn="l"/>
          <a:r>
            <a:rPr lang="my-MM" sz="1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မဖြစ်နိုင်သောအရာကို ယုံကြည်ခြင်း</a:t>
          </a:r>
          <a:r>
            <a:rPr lang="my-MM" sz="16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ထိုအချိန်၌ မိုးမရှိခဲ့ပါ။ (</a:t>
          </a:r>
          <a:r>
            <a:rPr lang="en-US" sz="16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Gn. 2:6)</a:t>
          </a:r>
          <a:r>
            <a:rPr lang="my-MM" sz="16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 ကောင်းကင်ယံမှ ရေများ ဆင်းသက်ရန် မဖြစ်နိုင်ကြောင်း ပညာရှင်များက ဆိုကြသည်။</a:t>
          </a:r>
          <a:endParaRPr lang="es-ES" sz="160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69CDA-5062-4CBD-9CB2-EB6AF18AF601}" type="parTrans" cxnId="{7EDA5DC8-0CB2-4968-97F2-150947026EE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7D3CA-7F47-48A3-AB5A-4D804BBF8126}" type="sibTrans" cxnId="{7EDA5DC8-0CB2-4968-97F2-150947026EE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890C98-CB7A-467A-92E1-7B414A1B2979}">
      <dgm:prSet custT="1"/>
      <dgm:spPr/>
      <dgm:t>
        <a:bodyPr/>
        <a:lstStyle/>
        <a:p>
          <a:pPr algn="l"/>
          <a:r>
            <a:rPr lang="my-MM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ဘုရားသခင်ကိုနာခံခြင်း</a:t>
          </a:r>
          <a:r>
            <a:rPr lang="my-MM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ဧသည်သူ၏အသက်နှင့်သင်္ဘောတည်ဆောက်ရန်အရင်းအမြစ်များအတွက်ဆက်ကပ်ခဲ့ပြီးလူသားများအပြစ်ကိုစွန့်လွတ်ရန်တောင်း ခံခဲ့သည်။</a:t>
          </a:r>
          <a:endParaRPr lang="es-ES" sz="200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0DD438-DB89-4F23-AAD7-BC5143E684F8}" type="parTrans" cxnId="{D9B9C81A-8994-44D6-9898-9A080667CCF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53DA4A-D921-4A07-AC71-A8A328879023}" type="sibTrans" cxnId="{D9B9C81A-8994-44D6-9898-9A080667CCF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FC5AAB-999B-4C3B-9682-B13006CC4606}" type="pres">
      <dgm:prSet presAssocID="{809AA220-D918-4405-BAD3-401EC02B99AD}" presName="linearFlow" presStyleCnt="0">
        <dgm:presLayoutVars>
          <dgm:dir/>
          <dgm:resizeHandles val="exact"/>
        </dgm:presLayoutVars>
      </dgm:prSet>
      <dgm:spPr/>
    </dgm:pt>
    <dgm:pt modelId="{E54D2FC3-F30C-41CD-AA7C-A84A7A87E476}" type="pres">
      <dgm:prSet presAssocID="{302DD1D7-C164-45A4-AB92-B90321E83EC8}" presName="comp" presStyleCnt="0"/>
      <dgm:spPr/>
    </dgm:pt>
    <dgm:pt modelId="{EED31B1B-BE1D-4B6E-90F5-AD06A69913A9}" type="pres">
      <dgm:prSet presAssocID="{302DD1D7-C164-45A4-AB92-B90321E83EC8}" presName="rect2" presStyleLbl="node1" presStyleIdx="0" presStyleCnt="2" custScaleX="275647" custLinFactNeighborX="29266" custLinFactNeighborY="9765">
        <dgm:presLayoutVars>
          <dgm:bulletEnabled val="1"/>
        </dgm:presLayoutVars>
      </dgm:prSet>
      <dgm:spPr/>
    </dgm:pt>
    <dgm:pt modelId="{583201C9-36D0-443D-A381-A88665190A81}" type="pres">
      <dgm:prSet presAssocID="{302DD1D7-C164-45A4-AB92-B90321E83EC8}" presName="rect1" presStyleLbl="lnNode1" presStyleIdx="0" presStyleCnt="2" custScaleX="125858" custLinFactX="-38570" custLinFactNeighborX="-100000" custLinFactNeighborY="9717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28"/>
          </a:stretch>
        </a:blipFill>
      </dgm:spPr>
    </dgm:pt>
    <dgm:pt modelId="{4AA3BEB1-60B1-45C6-A740-E1A56DD382FC}" type="pres">
      <dgm:prSet presAssocID="{12A7D3CA-7F47-48A3-AB5A-4D804BBF8126}" presName="sibTrans" presStyleCnt="0"/>
      <dgm:spPr/>
    </dgm:pt>
    <dgm:pt modelId="{2A5758C3-02E1-49ED-8052-49F9FF15A519}" type="pres">
      <dgm:prSet presAssocID="{D3890C98-CB7A-467A-92E1-7B414A1B2979}" presName="comp" presStyleCnt="0"/>
      <dgm:spPr/>
    </dgm:pt>
    <dgm:pt modelId="{F2B11F46-9515-43CB-AD89-74956C3F2B45}" type="pres">
      <dgm:prSet presAssocID="{D3890C98-CB7A-467A-92E1-7B414A1B2979}" presName="rect2" presStyleLbl="node1" presStyleIdx="1" presStyleCnt="2" custScaleX="275647" custLinFactNeighborX="-29265" custLinFactNeighborY="11092">
        <dgm:presLayoutVars>
          <dgm:bulletEnabled val="1"/>
        </dgm:presLayoutVars>
      </dgm:prSet>
      <dgm:spPr/>
    </dgm:pt>
    <dgm:pt modelId="{FA4DC257-CF5E-46F3-A61C-33403DA59B7D}" type="pres">
      <dgm:prSet presAssocID="{D3890C98-CB7A-467A-92E1-7B414A1B2979}" presName="rect1" presStyleLbl="lnNode1" presStyleIdx="1" presStyleCnt="2" custScaleX="125858" custLinFactX="46540" custLinFactNeighborX="100000" custLinFactNeighborY="-876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DB20AC00-7862-4A64-85D8-640CBFE2893D}" type="presOf" srcId="{D3890C98-CB7A-467A-92E1-7B414A1B2979}" destId="{F2B11F46-9515-43CB-AD89-74956C3F2B45}" srcOrd="0" destOrd="0" presId="urn:microsoft.com/office/officeart/2008/layout/AlternatingPictureBlocks"/>
    <dgm:cxn modelId="{D9B9C81A-8994-44D6-9898-9A080667CCF8}" srcId="{809AA220-D918-4405-BAD3-401EC02B99AD}" destId="{D3890C98-CB7A-467A-92E1-7B414A1B2979}" srcOrd="1" destOrd="0" parTransId="{660DD438-DB89-4F23-AAD7-BC5143E684F8}" sibTransId="{A653DA4A-D921-4A07-AC71-A8A328879023}"/>
    <dgm:cxn modelId="{958C0C57-3CDE-43E1-A5ED-74499102C5E4}" type="presOf" srcId="{302DD1D7-C164-45A4-AB92-B90321E83EC8}" destId="{EED31B1B-BE1D-4B6E-90F5-AD06A69913A9}" srcOrd="0" destOrd="0" presId="urn:microsoft.com/office/officeart/2008/layout/AlternatingPictureBlocks"/>
    <dgm:cxn modelId="{7EDA5DC8-0CB2-4968-97F2-150947026EED}" srcId="{809AA220-D918-4405-BAD3-401EC02B99AD}" destId="{302DD1D7-C164-45A4-AB92-B90321E83EC8}" srcOrd="0" destOrd="0" parTransId="{1E569CDA-5062-4CBD-9CB2-EB6AF18AF601}" sibTransId="{12A7D3CA-7F47-48A3-AB5A-4D804BBF8126}"/>
    <dgm:cxn modelId="{A3549DCC-B78F-418E-A846-CA4F4C519004}" type="presOf" srcId="{809AA220-D918-4405-BAD3-401EC02B99AD}" destId="{22FC5AAB-999B-4C3B-9682-B13006CC4606}" srcOrd="0" destOrd="0" presId="urn:microsoft.com/office/officeart/2008/layout/AlternatingPictureBlocks"/>
    <dgm:cxn modelId="{E898B937-03C2-45C1-AB42-143DB03EBE14}" type="presParOf" srcId="{22FC5AAB-999B-4C3B-9682-B13006CC4606}" destId="{E54D2FC3-F30C-41CD-AA7C-A84A7A87E476}" srcOrd="0" destOrd="0" presId="urn:microsoft.com/office/officeart/2008/layout/AlternatingPictureBlocks"/>
    <dgm:cxn modelId="{79117499-4818-4CAE-8B73-60954640D0D7}" type="presParOf" srcId="{E54D2FC3-F30C-41CD-AA7C-A84A7A87E476}" destId="{EED31B1B-BE1D-4B6E-90F5-AD06A69913A9}" srcOrd="0" destOrd="0" presId="urn:microsoft.com/office/officeart/2008/layout/AlternatingPictureBlocks"/>
    <dgm:cxn modelId="{FF79758E-9716-4E82-9D8E-82B54422A56B}" type="presParOf" srcId="{E54D2FC3-F30C-41CD-AA7C-A84A7A87E476}" destId="{583201C9-36D0-443D-A381-A88665190A81}" srcOrd="1" destOrd="0" presId="urn:microsoft.com/office/officeart/2008/layout/AlternatingPictureBlocks"/>
    <dgm:cxn modelId="{58A3EEF9-57FC-40F1-987A-9D7B07E6222C}" type="presParOf" srcId="{22FC5AAB-999B-4C3B-9682-B13006CC4606}" destId="{4AA3BEB1-60B1-45C6-A740-E1A56DD382FC}" srcOrd="1" destOrd="0" presId="urn:microsoft.com/office/officeart/2008/layout/AlternatingPictureBlocks"/>
    <dgm:cxn modelId="{B1B0C978-AA8E-4EC4-BCEA-BDA5DBB64D38}" type="presParOf" srcId="{22FC5AAB-999B-4C3B-9682-B13006CC4606}" destId="{2A5758C3-02E1-49ED-8052-49F9FF15A519}" srcOrd="2" destOrd="0" presId="urn:microsoft.com/office/officeart/2008/layout/AlternatingPictureBlocks"/>
    <dgm:cxn modelId="{2193022D-85E5-48C1-B720-1894FD75F004}" type="presParOf" srcId="{2A5758C3-02E1-49ED-8052-49F9FF15A519}" destId="{F2B11F46-9515-43CB-AD89-74956C3F2B45}" srcOrd="0" destOrd="0" presId="urn:microsoft.com/office/officeart/2008/layout/AlternatingPictureBlocks"/>
    <dgm:cxn modelId="{17367544-55B4-49BE-92EB-96E3F592EB7E}" type="presParOf" srcId="{2A5758C3-02E1-49ED-8052-49F9FF15A519}" destId="{FA4DC257-CF5E-46F3-A61C-33403DA59B7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31B1B-BE1D-4B6E-90F5-AD06A69913A9}">
      <dsp:nvSpPr>
        <dsp:cNvPr id="0" name=""/>
        <dsp:cNvSpPr/>
      </dsp:nvSpPr>
      <dsp:spPr>
        <a:xfrm>
          <a:off x="1393818" y="106080"/>
          <a:ext cx="6564062" cy="10770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u="sng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မဖြစ်နိုင်သောအရာကို ယုံကြည်ခြင်း</a:t>
          </a:r>
          <a:r>
            <a:rPr lang="my-MM" sz="16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ထိုအချိန်၌ မိုးမရှိခဲ့ပါ။ (</a:t>
          </a:r>
          <a:r>
            <a:rPr lang="en-US" sz="16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Gn. 2:6)</a:t>
          </a:r>
          <a:r>
            <a:rPr lang="my-MM" sz="16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 ကောင်းကင်ယံမှ ရေများ ဆင်းသက်ရန် မဖြစ်နိုင်ကြောင်း ပညာရှင်များက ဆိုကြသည်။</a:t>
          </a:r>
          <a:endParaRPr lang="es-ES" sz="160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3818" y="106080"/>
        <a:ext cx="6564062" cy="1077037"/>
      </dsp:txXfrm>
    </dsp:sp>
    <dsp:sp modelId="{583201C9-36D0-443D-A381-A88665190A81}">
      <dsp:nvSpPr>
        <dsp:cNvPr id="0" name=""/>
        <dsp:cNvSpPr/>
      </dsp:nvSpPr>
      <dsp:spPr>
        <a:xfrm>
          <a:off x="0" y="105563"/>
          <a:ext cx="1341982" cy="107703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28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B11F46-9515-43CB-AD89-74956C3F2B45}">
      <dsp:nvSpPr>
        <dsp:cNvPr id="0" name=""/>
        <dsp:cNvSpPr/>
      </dsp:nvSpPr>
      <dsp:spPr>
        <a:xfrm>
          <a:off x="13" y="1262063"/>
          <a:ext cx="6564062" cy="10770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ဘုရားသခင်ကိုနာခံခြင်း</a:t>
          </a:r>
          <a:r>
            <a:rPr lang="my-MM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ဧသည်သူ၏အသက်နှင့်သင်္ဘောတည်ဆောက်ရန်အရင်းအမြစ်များအတွက်ဆက်ကပ်ခဲ့ပြီးလူသားများအပြစ်ကိုစွန့်လွတ်ရန်တောင်း ခံခဲ့သည်။</a:t>
          </a:r>
          <a:endParaRPr lang="es-ES" sz="200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" y="1262063"/>
        <a:ext cx="6564062" cy="1077037"/>
      </dsp:txXfrm>
    </dsp:sp>
    <dsp:sp modelId="{FA4DC257-CF5E-46F3-A61C-33403DA59B7D}">
      <dsp:nvSpPr>
        <dsp:cNvPr id="0" name=""/>
        <dsp:cNvSpPr/>
      </dsp:nvSpPr>
      <dsp:spPr>
        <a:xfrm>
          <a:off x="6615898" y="1251720"/>
          <a:ext cx="1341982" cy="1077037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C4C3-A14F-19B0-9345-F4FC6A0C1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2BE52-370D-DA9C-E09F-7BD490137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5B69-9754-F22D-CF48-CCF92702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932F9-25A6-F937-EA25-14CA6F32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73EE9-704A-5F4F-929E-5F7268FF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7BC0-C8F6-DA28-FA98-9887DF12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46EE5-ACF1-4E07-1CE5-DEAAA0505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B2D12-0DD1-CF9A-DCDA-985AF6C3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2BE-8259-0919-51AD-AAD19E7D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6ADA3-EBCE-B1A6-804E-05C5A027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392DF-77E1-8B00-5850-C4541ABAC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6CB89-072C-E669-4E4F-4DF320AF5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49F71-0E42-4CC6-641B-68EB3E20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C50B6-8B3E-7006-2CA1-91BBFEC5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4B49-F8AC-2DCC-D9FD-C0636690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C4DC-9824-7078-3404-C485C6C5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C57D-D307-AB38-E754-51DD1B9A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F4FA-387B-295F-AF9D-35C124AD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9335C-341F-AB63-BBBE-C9296F80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A2C31-D788-A20D-B533-E53AB49B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CBF4-1C2B-EBDA-DFD7-EDB02222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95850-66DD-729F-7D9B-61E2CD7AB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180F-2632-2D2C-E00F-D0B7A474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8669A-8C75-07F9-7B29-6F6F6A39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41A6B-5C94-370B-6940-D25B180E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7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D466-AE9C-6729-9D2A-C5BE820C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97F9-9229-9A8F-2289-9C3AE7B24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159C1-32D1-C6EC-976F-D78487D47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8B695-875E-FCAE-D5D8-2C4520E7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226E0-7105-E104-046E-AB6A404C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6C1F4-DC66-7143-A44F-2C84AAEA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1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90CF-EE24-23E5-7DA2-C8CB3225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0196-EDB4-3B3E-FEEE-B5E3649BA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03E62-3829-7442-421E-6FE16DA2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ED4BF-0A88-4E8D-9BD7-8F1ED278A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12EED-E661-592F-E003-F25C15487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6D0EF-FA89-1A0D-3128-055697C5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D166D-1809-5F43-444A-BCF26082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06DC6-9069-19EF-9C97-0BBBFA23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E7B0-4170-75A1-51B6-1880890F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ECF34-7171-8DE9-B7E8-C649F591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18246-3859-6103-1A1E-F6088467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2AF5B-3D9B-66CD-A99D-D8C5336A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2934D-E1FB-49F0-8190-356C879E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942FA-3193-C285-BCD8-0CF01E60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732AB-F56B-718A-70AD-720BB250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5D0C-BFBA-19BA-C8D9-6A88B288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1D8C3-846B-41CD-8262-5FC1D8FD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8C2DD-0C21-BEFB-202A-8B33E2871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7EE5A-69A7-4E92-7924-910CF4A5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B958A-2F61-BBAD-5DDE-76702E91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8EEC2-9864-AFE6-A49B-8B7D142E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B0C8-C533-22D5-33AC-5069D18F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A3D32-420D-F3CA-81F8-541B43A59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269A4-55B1-4D45-DE47-BA1384653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F3933-7E2C-31BC-FC8D-9379E1F0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F860A-3795-9AA8-CEF6-15ABF6DB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939B-33E5-922C-335F-1CD69506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CC421-9457-3651-9513-4F8E1AD5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6E53D-F11B-D282-1D72-E27FEA63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ED7E9-6293-695C-7BE3-DFF498556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336A-218D-442D-A6A8-654C928472C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79176-689A-393E-4C50-A913C46F3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D7949-5F12-E3B4-241E-063AFF347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D185-7D7F-46FE-8850-A8E002E7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C6A07-5675-632E-9412-A8475C44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" y="0"/>
            <a:ext cx="12117668" cy="6858000"/>
          </a:xfrm>
          <a:prstGeom prst="rect">
            <a:avLst/>
          </a:prstGeom>
        </p:spPr>
      </p:pic>
      <p:sp>
        <p:nvSpPr>
          <p:cNvPr id="3" name="CuadroTexto 3">
            <a:extLst>
              <a:ext uri="{FF2B5EF4-FFF2-40B4-BE49-F238E27FC236}">
                <a16:creationId xmlns:a16="http://schemas.microsoft.com/office/drawing/2014/main" id="{E59CB909-C040-0E3B-CD89-027CE19D4D2F}"/>
              </a:ext>
            </a:extLst>
          </p:cNvPr>
          <p:cNvSpPr txBox="1"/>
          <p:nvPr/>
        </p:nvSpPr>
        <p:spPr>
          <a:xfrm>
            <a:off x="0" y="97643"/>
            <a:ext cx="12192000" cy="88267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ကောင်းကင်၌ဘဏ္ဍာကိုသိုထားလော့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DE3240-FD00-4AD5-0F09-E8FCAB971D4A}"/>
              </a:ext>
            </a:extLst>
          </p:cNvPr>
          <p:cNvSpPr txBox="1"/>
          <p:nvPr/>
        </p:nvSpPr>
        <p:spPr>
          <a:xfrm>
            <a:off x="1" y="16039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my-MM" sz="3600" b="1" dirty="0"/>
              <a:t>ယာကုပ်၊နောင်တရပြီးရှေ့ဆက်လျှောက်ပါ။</a:t>
            </a:r>
            <a:endParaRPr lang="es-ES" sz="3600" b="1" spc="67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rgbClr val="00007E">
                    <a:alpha val="66000"/>
                  </a:srgb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3AD73A-519C-C3EC-1242-3C78748B84E1}"/>
              </a:ext>
            </a:extLst>
          </p:cNvPr>
          <p:cNvSpPr txBox="1"/>
          <p:nvPr/>
        </p:nvSpPr>
        <p:spPr>
          <a:xfrm>
            <a:off x="1857152" y="868279"/>
            <a:ext cx="9910305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ထိုသူကလည်း၊ငါ့ကိုလွတ်ပါ၊မိုဃ်းလင်းဆဲရှိပြီဟုဆိုလျှင်၊ယာကုပ်က၊ကိုယ်တော်သည်</a:t>
            </a:r>
            <a:r>
              <a:rPr 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အကျွန်ုုပ်ကို ကောင်းကြီးမပေးလျှင်၊ မသွားရဟုဆို၏။</a:t>
            </a:r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 32:26)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23FC0F-DC87-74CC-6E81-712CF7884B50}"/>
              </a:ext>
            </a:extLst>
          </p:cNvPr>
          <p:cNvSpPr txBox="1"/>
          <p:nvPr/>
        </p:nvSpPr>
        <p:spPr>
          <a:xfrm>
            <a:off x="2924177" y="1647979"/>
            <a:ext cx="9107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ယာကုပ်သည် သူ၏ဘဝတစ်လျှောက်လုံး ကောင်းချီးမင်္ဂလာကို တောင့်တခဲ့သည်။ သူ၏စိတ်သည် “ကောင်းကင်ဘုံ၌ရှိသောဘဏ္ဍာများ” ကို စွဲလမ်းခဲ့သည်။ သို့ရာတွင် သူသည် ၎င်းတို့ကို သူ့ဘာသာသူ ရယူရန် ကြိုးစားခဲ့သည်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Gn. 27:33-35)</a:t>
            </a: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CACFEED-928A-4B11-95C2-5A6BDEAA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69" y="1647979"/>
            <a:ext cx="2667001" cy="2424509"/>
          </a:xfrm>
          <a:prstGeom prst="roundRect">
            <a:avLst>
              <a:gd name="adj" fmla="val 21060"/>
            </a:avLst>
          </a:prstGeom>
          <a:solidFill>
            <a:srgbClr val="FFFFFF"/>
          </a:solidFill>
          <a:ln w="57150" cap="sq">
            <a:solidFill>
              <a:srgbClr val="6463A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 descr="Imagen que contiene perro, parado, grupo, hombre&#10;&#10;Descripción generada automáticamente">
            <a:extLst>
              <a:ext uri="{FF2B5EF4-FFF2-40B4-BE49-F238E27FC236}">
                <a16:creationId xmlns:a16="http://schemas.microsoft.com/office/drawing/2014/main" id="{1893F6A7-7256-CC57-0B99-B2398B5340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823" y="2879085"/>
            <a:ext cx="2790564" cy="3864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 descr="Pintura de 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460A3639-089E-BE63-CA12-9719B906E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69" y="4225487"/>
            <a:ext cx="2667001" cy="2518213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124F788-CC5A-6CD0-65EE-D18FE7468675}"/>
              </a:ext>
            </a:extLst>
          </p:cNvPr>
          <p:cNvSpPr txBox="1"/>
          <p:nvPr/>
        </p:nvSpPr>
        <p:spPr>
          <a:xfrm>
            <a:off x="2875922" y="2786880"/>
            <a:ext cx="63436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နှစ်20အလုပ်နှင့်လှည့်ကွက်များပြီးနောက်၊ယာကုပ်သည်သူ၏မိုက်မဲသောလုပ်ရပ်အတွက်နောင်တရနေဆဲဖြစ်သည်။ဘုရားသခင်နှင့်တွေ့သောအခါ၊ခွင့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လွှတ်ခြင်းနှင့်ကောင်းချီးမင်္ဂလာကိုခံယူရန်ကိုယ်တော်ကိုတိုက်ခဲ့သည်(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Gn.32:2230)</a:t>
            </a: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။ထိုအတွေ့အကြုံပြီးနောက်သူ့ဘဝသည်ခြားနားသွားသည်။သူ့ကိုယ်သူ မယုံတော့ဘူး။ အာဗြဟံနှင့် ဣဇာက်တို့ကဲ့သို့ပင် သူ၏မြေကြီးဆိုင်ရာပိုင်နက်မှာ မက်ပေလဂူ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Gn. 49:29-31) </a:t>
            </a: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ဖြစ်သည်။ သူတို့သည်ဤမြေကြီးပေါ်တွင် ဧည့်သည်နှင့်ဘုရားဖူးများဖြစ်ကြောင်းနားလည်ခဲ့ကြသည် (ဟေဗြဲ ၁၁း၁၃)။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1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75E7DD7-65CF-71CF-B8E9-BE4F5EC8F1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5763" y="323278"/>
            <a:ext cx="11420475" cy="385819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496D28-3EE6-845D-62B8-F38154F0C100}"/>
              </a:ext>
            </a:extLst>
          </p:cNvPr>
          <p:cNvSpPr txBox="1"/>
          <p:nvPr/>
        </p:nvSpPr>
        <p:spPr>
          <a:xfrm>
            <a:off x="775994" y="596496"/>
            <a:ext cx="10801941" cy="3251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933" b="1" dirty="0">
                <a:latin typeface="Constantia" panose="02030602050306030303" pitchFamily="18" charset="0"/>
              </a:rPr>
              <a:t>“ကောင်းကင်ဘုံ၌ ဘဏ္ဍာကို ဆည်းကပ်ခြင်းသည် အကျင့်စရိုက်ကို မြင့်မြတ်စေ၏။ ကရုဏာကို ခိုင်ခံ့စေ၍၊ ကိုယ်ချင်းစာစိတ်၊ ညီအစ်ကိုချင်း ကရုဏာနှင့် စေတနာကို မွေးမြူပါ။ ၎င်းသည် မည်သည့်အခါမျှ မကျိုးမပေါက်နိုင်သော အချိတ်အဆက်များဖြင့် လူ၏ဝိညာဉ်ကို ခရစ်တော်နှင့် ပေါင်းစည်းမည်ဖြစ်သည်။ ကောင်းသောအကျင့်များ ကြွယ်ဝခြင်း—မပျက်စီးနိုင်သော ဝိညာဉ်ရေးရာများ ကြွယ်ဝခြင်းဖြင့် ကောင်းကင်ဘုံ၌ ဘဏ္ဍာကို ဆည်းပူးနိုင်ပါစေ။”</a:t>
            </a:r>
            <a:endParaRPr lang="es-ES" sz="2933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79BA87-0542-147B-0200-2B5B6DC7FEF7}"/>
              </a:ext>
            </a:extLst>
          </p:cNvPr>
          <p:cNvSpPr txBox="1"/>
          <p:nvPr/>
        </p:nvSpPr>
        <p:spPr>
          <a:xfrm>
            <a:off x="7899766" y="3606448"/>
            <a:ext cx="34345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67" b="1"/>
              <a:t>E. G. W. (Our High Calling, July 8)</a:t>
            </a:r>
            <a:endParaRPr lang="es-ES" sz="1867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DD65A9E-AEA4-C594-1EF3-95FACF7AC1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5763" y="4924429"/>
            <a:ext cx="11420475" cy="18198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F5F83B-4049-DA3B-BEB2-E9B0E5D39A98}"/>
              </a:ext>
            </a:extLst>
          </p:cNvPr>
          <p:cNvSpPr txBox="1"/>
          <p:nvPr/>
        </p:nvSpPr>
        <p:spPr>
          <a:xfrm>
            <a:off x="695030" y="5132740"/>
            <a:ext cx="10801941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s-ES" sz="2933" b="1" dirty="0">
                <a:latin typeface="Constantia" panose="02030602050306030303" pitchFamily="18" charset="0"/>
              </a:rPr>
              <a:t>“</a:t>
            </a:r>
            <a:r>
              <a:rPr lang="my-MM" sz="2933" b="1" dirty="0">
                <a:latin typeface="Constantia" panose="02030602050306030303" pitchFamily="18" charset="0"/>
              </a:rPr>
              <a:t>ယောက်ျား သို့မဟုတ် မိန်းမသည် ကောင်းကင်ဘုံ၌ ဘဏ္ဍာကို မဆည်းကပ်နိုင်ဘဲ ဤနည်းအားဖြင့် မြေကြီးပေါ်၌ ကြွယ်ဝပြည့်စုံပြီး ကြွယ်ဝပြည့်စုံသော အသက်ကို ရှာမတွေ့ပါ။</a:t>
            </a:r>
            <a:r>
              <a:rPr lang="es-ES" sz="2933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396B1A-D508-B144-744B-B0BB4F793A29}"/>
              </a:ext>
            </a:extLst>
          </p:cNvPr>
          <p:cNvSpPr txBox="1"/>
          <p:nvPr/>
        </p:nvSpPr>
        <p:spPr>
          <a:xfrm>
            <a:off x="7820888" y="6188599"/>
            <a:ext cx="358008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67" b="1"/>
              <a:t>E. G. W. (To Be Like Jesus, June 28)</a:t>
            </a:r>
            <a:endParaRPr lang="es-ES" sz="1867" b="1" dirty="0"/>
          </a:p>
        </p:txBody>
      </p:sp>
    </p:spTree>
    <p:extLst>
      <p:ext uri="{BB962C8B-B14F-4D97-AF65-F5344CB8AC3E}">
        <p14:creationId xmlns:p14="http://schemas.microsoft.com/office/powerpoint/2010/main" val="20292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3AE5B24-D98F-FB20-D70A-933A2B146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25" y="2686407"/>
            <a:ext cx="6400781" cy="38983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Imagen 3" descr="Imagen que contiene sostener, viejo, hombre, tabla&#10;&#10;Descripción generada automáticamente">
            <a:extLst>
              <a:ext uri="{FF2B5EF4-FFF2-40B4-BE49-F238E27FC236}">
                <a16:creationId xmlns:a16="http://schemas.microsoft.com/office/drawing/2014/main" id="{868E926C-933B-E371-031F-0097135DF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2"/>
            <a:ext cx="5600701" cy="685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74C9CD1-CBE5-998B-1A32-87A4ADF6235B}"/>
              </a:ext>
            </a:extLst>
          </p:cNvPr>
          <p:cNvSpPr/>
          <p:nvPr/>
        </p:nvSpPr>
        <p:spPr>
          <a:xfrm>
            <a:off x="2799761" y="584464"/>
            <a:ext cx="405352" cy="169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8FC1EE-F068-4406-D650-4F8270BE7F8F}"/>
              </a:ext>
            </a:extLst>
          </p:cNvPr>
          <p:cNvSpPr txBox="1"/>
          <p:nvPr/>
        </p:nvSpPr>
        <p:spPr>
          <a:xfrm>
            <a:off x="160783" y="211996"/>
            <a:ext cx="6335267" cy="24417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spcBef>
                <a:spcPts val="120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လူသည်စကြဝဠာကိုအကြွင်းမဲ့အစိုးရ၍မိမိအသက်ဝိညာဉ်ရှုံးလျှင်အဘယ်အကျိုးရှိသ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နည်း။မိမိအသက်ဝိညာဉ်ကိုအဘယ်ဥစ္စာနှင့်ရွေးနိုင်သနည်း’’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(မာကု၊ ၈း၃၆၊၃၇)။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 defTabSz="914377">
              <a:spcBef>
                <a:spcPts val="1200"/>
              </a:spcBef>
            </a:pPr>
            <a:r>
              <a:rPr lang="es-ES" sz="3067" b="1" dirty="0"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endParaRPr lang="es-ES" sz="3200" b="1" dirty="0">
              <a:solidFill>
                <a:srgbClr val="FFC000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agua, foto, hombre, gente&#10;&#10;Descripción generada automáticamente">
            <a:extLst>
              <a:ext uri="{FF2B5EF4-FFF2-40B4-BE49-F238E27FC236}">
                <a16:creationId xmlns:a16="http://schemas.microsoft.com/office/drawing/2014/main" id="{DB4A3FDE-6449-EAD7-648B-419718F8BB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149" y="0"/>
            <a:ext cx="56908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5D0165-C6B4-8190-7D1C-F8B74E9DB788}"/>
              </a:ext>
            </a:extLst>
          </p:cNvPr>
          <p:cNvSpPr txBox="1"/>
          <p:nvPr/>
        </p:nvSpPr>
        <p:spPr>
          <a:xfrm>
            <a:off x="81099" y="90939"/>
            <a:ext cx="6500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ေရှုဤသို့မိန့်ဆိုခဲ့သည်“ပိုးဖလံနှင့်သံချေးဖျက်ဆီး၍သူခိုးထွင်းဖောက်ခိုးယူရာမြေကြီးပေါ်၌ဘဏ္ဍာကိုမဆည်းပူးကြနှင့်။ပိုးရွမ၊သံချေးမဖျက်ဆီးဘဲသူခိုးမထွင်းဖောက်ခိုးယူရာ ကောင်းကင်ဘုံ၌ ဘဏ္ဍာကို ဆည်းကပ်ကြလော့။”(မဿဲ၆:၁၉၂၀)ကောင်းကင်ဘုံ၌ဘဏ္ဍာကိုမည်သို့သိုထားနိုင်မည်နည်း။အဲဒီလိုလုပ်တဲ့သူတွေဆီကရောသူတို့ရဲ့အမှားတွေကနေပါသင်ယူကြပါစို့။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610C22-3293-251B-9EEB-3DFD0C05C302}"/>
              </a:ext>
            </a:extLst>
          </p:cNvPr>
          <p:cNvSpPr txBox="1"/>
          <p:nvPr/>
        </p:nvSpPr>
        <p:spPr>
          <a:xfrm>
            <a:off x="844073" y="3720074"/>
            <a:ext cx="5915956" cy="36215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400" b="1" dirty="0">
                <a:solidFill>
                  <a:srgbClr val="156400"/>
                </a:solidFill>
              </a:rPr>
              <a:t>ကောင်းကင်ဘုံ၌ဘဏ္ဍာကိုဆည်းကပ်ခြင်း၊</a:t>
            </a:r>
            <a:r>
              <a:rPr lang="en-US" sz="2400" b="1" dirty="0">
                <a:solidFill>
                  <a:srgbClr val="156400"/>
                </a:solidFill>
              </a:rPr>
              <a:t>:</a:t>
            </a:r>
            <a:r>
              <a:rPr lang="es-ES" sz="2400" b="1" dirty="0"/>
              <a:t>	</a:t>
            </a:r>
            <a:r>
              <a:rPr lang="my-MM" sz="2400" b="1" dirty="0">
                <a:solidFill>
                  <a:srgbClr val="34A407"/>
                </a:solidFill>
              </a:rPr>
              <a:t>နောဧ၊မဖြစ်နိုင်တာကိုယုံကြည်ပါ။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>
                <a:solidFill>
                  <a:srgbClr val="A97F07"/>
                </a:solidFill>
              </a:rPr>
              <a:t>အာဗြဟံ၊ယုံကြည်ခြင်းအားဖြင့်နာခံခြင်း။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>
                <a:solidFill>
                  <a:srgbClr val="CA4E0F"/>
                </a:solidFill>
              </a:rPr>
              <a:t> မောရှေ၊ဤလောကကို ငြင်းပယ်၏။</a:t>
            </a:r>
            <a:endParaRPr lang="es-ES" sz="2400" b="1" dirty="0"/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711D73"/>
                </a:solidFill>
              </a:rPr>
              <a:t>ကျရှုံးပြီးဆက်လက်လုပ်ဆောင်နေသည် </a:t>
            </a:r>
            <a:r>
              <a:rPr lang="es-ES" sz="2400" b="1" dirty="0">
                <a:solidFill>
                  <a:srgbClr val="711D73"/>
                </a:solidFill>
              </a:rPr>
              <a:t>:</a:t>
            </a:r>
            <a:r>
              <a:rPr lang="my-MM" sz="2400" b="1" dirty="0">
                <a:solidFill>
                  <a:srgbClr val="711D73"/>
                </a:solidFill>
              </a:rPr>
              <a:t>	</a:t>
            </a:r>
            <a:r>
              <a:rPr lang="my-MM" sz="2400" b="1" dirty="0">
                <a:solidFill>
                  <a:srgbClr val="7004A3"/>
                </a:solidFill>
              </a:rPr>
              <a:t>လောတ၊ ဤလောကကို စွန့်ပစ်လော့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>
                <a:solidFill>
                  <a:srgbClr val="D22012"/>
                </a:solidFill>
              </a:rPr>
              <a:t>ယာကုပ်၊</a:t>
            </a:r>
            <a:r>
              <a:rPr lang="my-MM" sz="2400" b="1" dirty="0">
                <a:solidFill>
                  <a:srgbClr val="711D73"/>
                </a:solidFill>
              </a:rPr>
              <a:t>ကျရှုံးသော်လည်းဆက်လက် လုပ်ဆောင်နေသည် </a:t>
            </a:r>
            <a:r>
              <a:rPr lang="es-ES" sz="2400" b="1" dirty="0">
                <a:solidFill>
                  <a:srgbClr val="711D73"/>
                </a:solidFill>
              </a:rPr>
              <a:t>:</a:t>
            </a:r>
          </a:p>
          <a:p>
            <a:endParaRPr lang="es-ES" sz="2400" b="1" dirty="0"/>
          </a:p>
        </p:txBody>
      </p:sp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F9018CF-F4A0-8841-B7B1-6851FBE6A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29" y="3731823"/>
            <a:ext cx="555424" cy="569349"/>
          </a:xfrm>
          <a:prstGeom prst="rect">
            <a:avLst/>
          </a:prstGeom>
        </p:spPr>
      </p:pic>
      <p:pic>
        <p:nvPicPr>
          <p:cNvPr id="13" name="Imagen 12" descr="Icono&#10;&#10;Descripción generada automáticamente con confianza media">
            <a:extLst>
              <a:ext uri="{FF2B5EF4-FFF2-40B4-BE49-F238E27FC236}">
                <a16:creationId xmlns:a16="http://schemas.microsoft.com/office/drawing/2014/main" id="{E59F125B-9E7B-9451-2D3E-9105606C1A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08" y="5318580"/>
            <a:ext cx="567441" cy="569351"/>
          </a:xfrm>
          <a:prstGeom prst="rect">
            <a:avLst/>
          </a:prstGeom>
        </p:spPr>
      </p:pic>
      <p:pic>
        <p:nvPicPr>
          <p:cNvPr id="14" name="Imagen 13" descr="Flecha&#10;&#10;Descripción generada automáticamente">
            <a:extLst>
              <a:ext uri="{FF2B5EF4-FFF2-40B4-BE49-F238E27FC236}">
                <a16:creationId xmlns:a16="http://schemas.microsoft.com/office/drawing/2014/main" id="{2A8FF8B2-281A-0507-FD88-37E355C509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99" y="6218133"/>
            <a:ext cx="533407" cy="258007"/>
          </a:xfrm>
          <a:prstGeom prst="rect">
            <a:avLst/>
          </a:prstGeom>
        </p:spPr>
      </p:pic>
      <p:pic>
        <p:nvPicPr>
          <p:cNvPr id="15" name="Imagen 14" descr="Flecha&#10;&#10;Descripción generada automáticamente">
            <a:extLst>
              <a:ext uri="{FF2B5EF4-FFF2-40B4-BE49-F238E27FC236}">
                <a16:creationId xmlns:a16="http://schemas.microsoft.com/office/drawing/2014/main" id="{578BB953-2556-A446-C6DC-A15166A372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10" y="4977860"/>
            <a:ext cx="533407" cy="258007"/>
          </a:xfrm>
          <a:prstGeom prst="rect">
            <a:avLst/>
          </a:prstGeom>
        </p:spPr>
      </p:pic>
      <p:pic>
        <p:nvPicPr>
          <p:cNvPr id="16" name="Imagen 15" descr="Flecha&#10;&#10;Descripción generada automáticamente">
            <a:extLst>
              <a:ext uri="{FF2B5EF4-FFF2-40B4-BE49-F238E27FC236}">
                <a16:creationId xmlns:a16="http://schemas.microsoft.com/office/drawing/2014/main" id="{472E5B9E-86EF-BDB6-5A9C-EBBDB9FC4E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10" y="4578975"/>
            <a:ext cx="533407" cy="258007"/>
          </a:xfrm>
          <a:prstGeom prst="rect">
            <a:avLst/>
          </a:prstGeom>
        </p:spPr>
      </p:pic>
      <p:pic>
        <p:nvPicPr>
          <p:cNvPr id="17" name="Imagen 16" descr="Forma, Flecha&#10;&#10;Descripción generada automáticamente">
            <a:extLst>
              <a:ext uri="{FF2B5EF4-FFF2-40B4-BE49-F238E27FC236}">
                <a16:creationId xmlns:a16="http://schemas.microsoft.com/office/drawing/2014/main" id="{15FDFD52-47A4-DA3B-4BD6-0BEFFD6CBE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41" y="4227174"/>
            <a:ext cx="533407" cy="242846"/>
          </a:xfrm>
          <a:prstGeom prst="rect">
            <a:avLst/>
          </a:prstGeom>
        </p:spPr>
      </p:pic>
      <p:pic>
        <p:nvPicPr>
          <p:cNvPr id="20" name="Imagen 19" descr="Flecha&#10;&#10;Descripción generada automáticamente con confianza baja">
            <a:extLst>
              <a:ext uri="{FF2B5EF4-FFF2-40B4-BE49-F238E27FC236}">
                <a16:creationId xmlns:a16="http://schemas.microsoft.com/office/drawing/2014/main" id="{41CD24AB-4947-CC67-B53E-187FC238BB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41" y="5887931"/>
            <a:ext cx="533407" cy="2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69AEA8-CFE4-3DAF-042F-6312BE022877}"/>
              </a:ext>
            </a:extLst>
          </p:cNvPr>
          <p:cNvSpPr txBox="1"/>
          <p:nvPr/>
        </p:nvSpPr>
        <p:spPr>
          <a:xfrm rot="19698960">
            <a:off x="2187946" y="2459504"/>
            <a:ext cx="853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6000" b="1" dirty="0">
                <a:solidFill>
                  <a:srgbClr val="156400"/>
                </a:solidFill>
              </a:rPr>
              <a:t>ကောင်းကင်ဘုံ၌ဘဏ္ဍာကိုဆည်းကပ်ခြင်း၊</a:t>
            </a:r>
            <a:r>
              <a:rPr lang="en-US" sz="6000" b="1" dirty="0">
                <a:solidFill>
                  <a:srgbClr val="156400"/>
                </a:solidFill>
              </a:rPr>
              <a:t>:</a:t>
            </a:r>
            <a:endParaRPr lang="es-ES" sz="5867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6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9AA5E1-CB2C-C6E3-DEFD-AAEE132B0DF5}"/>
              </a:ext>
            </a:extLst>
          </p:cNvPr>
          <p:cNvSpPr txBox="1"/>
          <p:nvPr/>
        </p:nvSpPr>
        <p:spPr>
          <a:xfrm>
            <a:off x="1" y="6009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000" b="1" dirty="0">
                <a:solidFill>
                  <a:srgbClr val="34A407"/>
                </a:solidFill>
              </a:rPr>
              <a:t>နောဧ၊မဖြစ်နိုင်တာကိုယုံကြည်ပါ။</a:t>
            </a:r>
            <a:endParaRPr lang="es-ES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B9DAD-D16B-4BE5-06A8-E985CB983C77}"/>
              </a:ext>
            </a:extLst>
          </p:cNvPr>
          <p:cNvSpPr txBox="1"/>
          <p:nvPr/>
        </p:nvSpPr>
        <p:spPr>
          <a:xfrm>
            <a:off x="1" y="778126"/>
            <a:ext cx="1211728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latin typeface="Comic Sans MS" panose="030F0702030302020204" pitchFamily="66" charset="0"/>
              </a:rPr>
              <a:t>အသက်ရှင်သော သတ္တဝါအပေါင်းတို့ကို၊ ကောင်းကင်အောက်မှ ငါကိုယ်တိုင်ပယ်ရှင်းခြင်းငှါ၊ မြေကြီးကို ရေလွမ်းမိုးစေသဖြင့်မြေပေါ်မှာ ရှိသမျှတို့သည် သေရကြမည်။ </a:t>
            </a:r>
            <a:r>
              <a:rPr lang="es-ES" sz="1600" b="1" dirty="0">
                <a:latin typeface="Comic Sans MS" panose="030F0702030302020204" pitchFamily="66" charset="0"/>
              </a:rPr>
              <a:t>(Genesis 6:17 </a:t>
            </a:r>
            <a:r>
              <a:rPr lang="es-ES" sz="1400" b="1" dirty="0"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81B439-B153-22CC-82B5-64CE865A587B}"/>
              </a:ext>
            </a:extLst>
          </p:cNvPr>
          <p:cNvSpPr txBox="1"/>
          <p:nvPr/>
        </p:nvSpPr>
        <p:spPr>
          <a:xfrm>
            <a:off x="288258" y="1663789"/>
            <a:ext cx="7438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ဘုရားသခင်သည်သူတို့၏ဆိုးသွမ်းမှုများကြောင့်လူသားများကိုအမြစ်ပြတ်ချေမှုန်းရန် ဆုံးဖြတ်ခဲ့သည်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Gn. 6:5-8) 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၊ နောဧအား သင်္ဘောဆောက်ရန် အမိန့်ပေးခဲ့သည်(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Gn.6:1319)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။နောဧ၏သဘောထားသည်သူ၏ဘဏ္ဍာရှိရာအရပ်ဖြစ်ကြောင်း သက်သေပြခဲ့သည်–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3EC1731-BF21-1BE0-1342-CC848974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881348"/>
              </p:ext>
            </p:extLst>
          </p:nvPr>
        </p:nvGraphicFramePr>
        <p:xfrm>
          <a:off x="267780" y="3007501"/>
          <a:ext cx="7957881" cy="233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9290B32-1752-2037-46CC-4DA844E99258}"/>
              </a:ext>
            </a:extLst>
          </p:cNvPr>
          <p:cNvSpPr txBox="1"/>
          <p:nvPr/>
        </p:nvSpPr>
        <p:spPr>
          <a:xfrm>
            <a:off x="198473" y="5680994"/>
            <a:ext cx="795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ယနေ့ကျွန်ုပ်တို့သည်အလားတူစိန်ခေါ်မှုများကိုရင်ဆိုင်နေရသည်။ဖန်ဆင်း ခြင်း (ဥပုသ်၏အုတ်မြစ်) မဖြစ်နိုင်ကြောင်း ပညာရှင်များက ဆိုကြသည်။ ကျွန်ုပ်တို့သည်ဘုရားသခင်ကိုနာခံပြီးလူသားချင်းတို့အားဟောပြောမည်လော။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colorido, comida, mujer, viendo&#10;&#10;Descripción generada automáticamente">
            <a:extLst>
              <a:ext uri="{FF2B5EF4-FFF2-40B4-BE49-F238E27FC236}">
                <a16:creationId xmlns:a16="http://schemas.microsoft.com/office/drawing/2014/main" id="{CF08C9C2-218A-DB0B-A133-5EBB78567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969" y="1586626"/>
            <a:ext cx="3822319" cy="51808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3361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3201C9-36D0-443D-A381-A88665190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583201C9-36D0-443D-A381-A88665190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31B1B-BE1D-4B6E-90F5-AD06A6991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EED31B1B-BE1D-4B6E-90F5-AD06A6991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4DC257-CF5E-46F3-A61C-33403DA59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FA4DC257-CF5E-46F3-A61C-33403DA59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B11F46-9515-43CB-AD89-74956C3F2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F2B11F46-9515-43CB-AD89-74956C3F2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Graphic spid="2" grpId="0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12B240-C72B-84E1-D78F-E96F0C6D9618}"/>
              </a:ext>
            </a:extLst>
          </p:cNvPr>
          <p:cNvSpPr txBox="1"/>
          <p:nvPr/>
        </p:nvSpPr>
        <p:spPr>
          <a:xfrm>
            <a:off x="0" y="17282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h="25400" prst="softRound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my-MM" sz="3600" b="1" dirty="0"/>
              <a:t>အာဗြဟံ၊ယုံကြည်ခြင်းအားဖြင့်နာခံခြင်း။</a:t>
            </a:r>
            <a:endParaRPr lang="es-ES" sz="3600" b="1" dirty="0">
              <a:ln w="22225">
                <a:noFill/>
                <a:prstDash val="solid"/>
              </a:ln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71C529-79F1-2D66-56B1-346A18ED7FC6}"/>
              </a:ext>
            </a:extLst>
          </p:cNvPr>
          <p:cNvSpPr txBox="1"/>
          <p:nvPr/>
        </p:nvSpPr>
        <p:spPr>
          <a:xfrm>
            <a:off x="138197" y="758478"/>
            <a:ext cx="11915607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000" b="1" dirty="0">
                <a:latin typeface="Comic Sans MS" panose="030F0702030302020204" pitchFamily="66" charset="0"/>
              </a:rPr>
              <a:t>အာဗြဟံသည် အမွေခံရလတံ့သောပြည်သို့ ထွက်သွားမည်အကြောင်း၊ ဘုရားသခင်ခေါ်တော်မူသောအခါ၊ သူသည်အဘယ်အရပ်သို့သွားသည်ကိုကိုယ်တိုင်မသိဘဲလျက်၊ ယုံကြည်ခြင်းအားဖြင့် နားထောင်၍ထွက်သွားလေ၏။</a:t>
            </a:r>
            <a:r>
              <a:rPr lang="es-ES" sz="2000" b="1" dirty="0">
                <a:latin typeface="Comic Sans MS" panose="030F0702030302020204" pitchFamily="66" charset="0"/>
              </a:rPr>
              <a:t> </a:t>
            </a:r>
            <a:r>
              <a:rPr lang="my-MM" sz="2000" b="1" dirty="0">
                <a:latin typeface="Comic Sans MS" panose="030F0702030302020204" pitchFamily="66" charset="0"/>
              </a:rPr>
              <a:t>									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Hebrews</a:t>
            </a:r>
            <a:r>
              <a:rPr lang="es-ES" sz="1600" b="1" dirty="0">
                <a:latin typeface="Comic Sans MS" panose="030F0702030302020204" pitchFamily="66" charset="0"/>
              </a:rPr>
              <a:t> 11:8)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8DC5E-5F34-3E4C-D224-5119FAC31157}"/>
              </a:ext>
            </a:extLst>
          </p:cNvPr>
          <p:cNvSpPr txBox="1"/>
          <p:nvPr/>
        </p:nvSpPr>
        <p:spPr>
          <a:xfrm>
            <a:off x="5125253" y="1872811"/>
            <a:ext cx="692855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အာဗြဟံသည် ယုံကြည်ခြင်း၏အဘဖြစ်၏ (ဂလာ ၃း၇)။ သူ၏ ပထမဆုံး ယုံကြည်ခြင်း၏ လုပ်ရပ်မှာ (“ကောင်းကင်ဘုံ၌ ဘဏ္ဍာတော်များ”) ကို ရရှိရန် သူ၌ရှိသော အရာအားလုံး (“မြေကြီးပေါ်ရှိဘဏ္ဍာများ”) ကို ချန်ထားခဲ့ခြင်းဖြစ်သည်။</a:t>
            </a:r>
          </a:p>
          <a:p>
            <a:pPr>
              <a:spcBef>
                <a:spcPts val="800"/>
              </a:spcBef>
            </a:pPr>
            <a:r>
              <a:rPr lang="my-MM" sz="2000" b="1" dirty="0"/>
              <a:t>သူသည်ကတိပြုထားတော်မူသောပြည်ကိုရမည်ဖြစ်သော်လည်း မက္ကပေလတွင် မြေကွက်အနည်းငယ်ဖြင့်သာနေခဲ့သည် (</a:t>
            </a:r>
            <a:r>
              <a:rPr lang="en-US" sz="2000" b="1" dirty="0"/>
              <a:t>Gn. 23:17-20)</a:t>
            </a:r>
            <a:r>
              <a:rPr lang="my-MM" sz="2000" b="1" dirty="0"/>
              <a:t>။ သို့ရာတွင်၊ သူသည် ဘုရားသခင်ထံမှ သာလွန်ကောင်းမွန်သော အမွေကို စောင့်မျှော်လျက် ဘုရားသခင်ကို နာခံခဲ့သည်(ဟေဗြဲ ၁၁း၈-၁၀)။</a:t>
            </a:r>
            <a:endParaRPr lang="es-ES" sz="2000" b="1" dirty="0"/>
          </a:p>
        </p:txBody>
      </p:sp>
      <p:pic>
        <p:nvPicPr>
          <p:cNvPr id="6" name="Imagen 5" descr="Un grupo de personas en medio de una vaca&#10;&#10;Descripción generada automáticamente con confianza media">
            <a:extLst>
              <a:ext uri="{FF2B5EF4-FFF2-40B4-BE49-F238E27FC236}">
                <a16:creationId xmlns:a16="http://schemas.microsoft.com/office/drawing/2014/main" id="{D2D7BCDD-305E-38EE-C139-1B13F7557F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97" y="1721543"/>
            <a:ext cx="2372903" cy="3164859"/>
          </a:xfrm>
          <a:prstGeom prst="snip2DiagRect">
            <a:avLst>
              <a:gd name="adj1" fmla="val 16613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sombrero&#10;&#10;Descripción generada automáticamente con confianza baja">
            <a:extLst>
              <a:ext uri="{FF2B5EF4-FFF2-40B4-BE49-F238E27FC236}">
                <a16:creationId xmlns:a16="http://schemas.microsoft.com/office/drawing/2014/main" id="{85E2E72C-7706-6B88-9439-956A863ECF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350" y="1721543"/>
            <a:ext cx="2372903" cy="3164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3A7B79-081D-7FD0-126E-F89504FEFDE7}"/>
              </a:ext>
            </a:extLst>
          </p:cNvPr>
          <p:cNvSpPr txBox="1"/>
          <p:nvPr/>
        </p:nvSpPr>
        <p:spPr>
          <a:xfrm>
            <a:off x="3224637" y="497056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မြေကြီးပေါ်တွင်အာဗြဟံ၌အမြတ်ဆုံးရတနာမှာ ယေရှုနှင့်ဆင်တူသောဝိသေသများဖြစ်သည်။ ထို့ကြောင့် သူ၏တစ်ခေတ်တည်းသားများကသူ့ကို “ဘုရားသခင်၏မင်းသား” ဟု မှတ်ယူကြသည် (</a:t>
            </a:r>
            <a:r>
              <a:rPr lang="en-US" sz="2400" b="1" dirty="0"/>
              <a:t>Gn. 23:6)</a:t>
            </a:r>
            <a:r>
              <a:rPr lang="my-MM" sz="2400" b="1" dirty="0"/>
              <a:t>။</a:t>
            </a:r>
            <a:endParaRPr lang="es-ES" sz="2400" b="1" dirty="0"/>
          </a:p>
        </p:txBody>
      </p:sp>
      <p:pic>
        <p:nvPicPr>
          <p:cNvPr id="12" name="Imagen 11" descr="Un atardecer en el mar&#10;&#10;Descripción generada automáticamente">
            <a:extLst>
              <a:ext uri="{FF2B5EF4-FFF2-40B4-BE49-F238E27FC236}">
                <a16:creationId xmlns:a16="http://schemas.microsoft.com/office/drawing/2014/main" id="{75ACE0B1-C675-D2BA-1139-50505B30D5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0602" y="5151252"/>
            <a:ext cx="2560111" cy="1453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2569C1-0A58-9878-F014-A992A3A23E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96" y="5093845"/>
            <a:ext cx="2919677" cy="151095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6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26A8B5-C9CB-3A43-20E2-5EA368462BA7}"/>
              </a:ext>
            </a:extLst>
          </p:cNvPr>
          <p:cNvSpPr txBox="1"/>
          <p:nvPr/>
        </p:nvSpPr>
        <p:spPr>
          <a:xfrm>
            <a:off x="0" y="25665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 မောရှေ၊ဤလောကကို ငြင်းပယ်၏။</a:t>
            </a:r>
            <a:endParaRPr lang="es-E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FEE461-F9CB-F28F-3A50-03AB3673DB4B}"/>
              </a:ext>
            </a:extLst>
          </p:cNvPr>
          <p:cNvSpPr txBox="1"/>
          <p:nvPr/>
        </p:nvSpPr>
        <p:spPr>
          <a:xfrm>
            <a:off x="2261180" y="1105155"/>
            <a:ext cx="75991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latin typeface="Comic Sans MS" panose="030F0702030302020204" pitchFamily="66" charset="0"/>
              </a:rPr>
              <a:t>မောရှေသည်အသက်အရွယ်ကြီးသောအခါအပြစ်ရှိသောကာမဂုဏ််ကိုခဏခံစားခြင်းထက်၊ဘုရားသခင်၏လူတို့နှင့်အတူညှဉ်းဆဲခြင်းကိုသာ္၍အလိုရှိသဖြင့်လည်းကောင်း၊ </a:t>
            </a:r>
            <a:r>
              <a:rPr lang="es-ES" sz="2000" b="1" dirty="0">
                <a:latin typeface="Comic Sans MS" panose="030F0702030302020204" pitchFamily="66" charset="0"/>
              </a:rPr>
              <a:t> (</a:t>
            </a:r>
            <a:r>
              <a:rPr lang="es-ES" sz="2000" b="1" dirty="0" err="1">
                <a:latin typeface="Comic Sans MS" panose="030F0702030302020204" pitchFamily="66" charset="0"/>
              </a:rPr>
              <a:t>Hebrews</a:t>
            </a:r>
            <a:r>
              <a:rPr lang="es-ES" sz="2000" b="1" dirty="0">
                <a:latin typeface="Comic Sans MS" panose="030F0702030302020204" pitchFamily="66" charset="0"/>
              </a:rPr>
              <a:t> 11:24-25 NIV)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D2A143-81F6-6191-ECDB-421AE8871768}"/>
              </a:ext>
            </a:extLst>
          </p:cNvPr>
          <p:cNvSpPr txBox="1"/>
          <p:nvPr/>
        </p:nvSpPr>
        <p:spPr>
          <a:xfrm>
            <a:off x="2318621" y="2293231"/>
            <a:ext cx="7571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200" b="1" dirty="0"/>
              <a:t>မောရှေဘာကိုစွန့်လွှတ်ခဲ့သလဲ။သူဘာတွေလဲလှယ်ရလဲ။မောရှေသည် </a:t>
            </a:r>
            <a:r>
              <a:rPr lang="en-US" sz="2200" b="1" dirty="0"/>
              <a:t>Hatshepsut</a:t>
            </a:r>
            <a:r>
              <a:rPr lang="my-MM" sz="2200" b="1" dirty="0"/>
              <a:t>၏သားဖြစ်ပြီး</a:t>
            </a:r>
            <a:r>
              <a:rPr lang="en-US" sz="2200" b="1" dirty="0"/>
              <a:t>Thutmose</a:t>
            </a:r>
            <a:r>
              <a:rPr lang="my-MM" sz="2200" b="1" dirty="0"/>
              <a:t> </a:t>
            </a:r>
            <a:r>
              <a:rPr lang="en-US" sz="2200" b="1" dirty="0"/>
              <a:t>II</a:t>
            </a:r>
            <a:r>
              <a:rPr lang="my-MM" sz="2200" b="1" dirty="0"/>
              <a:t>၏အမွေဆက်ခံသူဖြစ်သည်။ သူသည်အီဂျစ်ပြည်၏နောက်ထပ်ဖာရောဘုရင်ဖြစ်လာနိုင်သည်။ထိုအချိန်ကအီဂျစ်သည်ကမ္ဘာပေါ်တွင်အရေးအကြီးဆုံးအင်ပါယာ</a:t>
            </a:r>
            <a:r>
              <a:rPr lang="en-US" sz="2200" b="1" dirty="0"/>
              <a:t> </a:t>
            </a:r>
            <a:r>
              <a:rPr lang="my-MM" sz="2200" b="1" dirty="0"/>
              <a:t>ဖြစ်သည်။ မောရှေသည်ထိုအချိန်ကအမြင့်ဆုံးရာထူးကိုစွန့်လွှတ်ခဲ့သည်။သူသည် လောကီဂုဏ်အသရေနှင့်ပျော်ရွှင်မှုအားလုံးကိုငြင်းပယ်ပြီး</a:t>
            </a:r>
            <a:r>
              <a:rPr lang="en-US" sz="2200" b="1" dirty="0"/>
              <a:t>\</a:t>
            </a:r>
            <a:r>
              <a:rPr lang="my-MM" sz="2200" b="1" dirty="0"/>
              <a:t>ဣသရေလလူမျိုးအားကျွန်အဖြစ်မှလွတ်မြောက်စေမည့်ဘုရားသခင်</a:t>
            </a:r>
            <a:r>
              <a:rPr lang="en-US" sz="2200" b="1" dirty="0"/>
              <a:t> </a:t>
            </a:r>
            <a:r>
              <a:rPr lang="my-MM" sz="2200" b="1" dirty="0"/>
              <a:t>၏တောင်းဆိုမှုကိုဖြည့်ဆည်းရန်ရွေးချယ်ခဲ့သည်။သူသည်ဘုရားသ</a:t>
            </a:r>
            <a:r>
              <a:rPr lang="en-US" sz="2200" b="1" dirty="0"/>
              <a:t> </a:t>
            </a:r>
            <a:r>
              <a:rPr lang="my-MM" sz="2200" b="1" dirty="0"/>
              <a:t>ခင်၏ကတိတော်များကို“အီဂျစ်၏ဘဏ္ဍာများထက်သာ၍တန်ဖိုးထားသည်၊အကြောင်းမူကား၊ သူသည် မိမိဆုလာဘ်ကို စောင့်မျှော်နေသောကြောင့်ဖြစ်သည်။” (ဟေဗြဲ ၁၁း၂၆)</a:t>
            </a:r>
            <a:endParaRPr lang="es-ES" sz="2200" b="1" dirty="0"/>
          </a:p>
        </p:txBody>
      </p:sp>
      <p:pic>
        <p:nvPicPr>
          <p:cNvPr id="8" name="Imagen 7" descr="Imagen que contiene foto, diferente, diversos, artículos&#10;&#10;Descripción generada automáticamente">
            <a:extLst>
              <a:ext uri="{FF2B5EF4-FFF2-40B4-BE49-F238E27FC236}">
                <a16:creationId xmlns:a16="http://schemas.microsoft.com/office/drawing/2014/main" id="{4FF71848-A587-F348-DF0A-2A89FC0E4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821" y="1105155"/>
            <a:ext cx="2148115" cy="5688077"/>
          </a:xfrm>
          <a:prstGeom prst="rect">
            <a:avLst/>
          </a:prstGeom>
        </p:spPr>
      </p:pic>
      <p:pic>
        <p:nvPicPr>
          <p:cNvPr id="9" name="Imagen 8" descr="Imagen que contiene foto, diferente, diversos, artículos&#10;&#10;Descripción generada automáticamente">
            <a:extLst>
              <a:ext uri="{FF2B5EF4-FFF2-40B4-BE49-F238E27FC236}">
                <a16:creationId xmlns:a16="http://schemas.microsoft.com/office/drawing/2014/main" id="{0B1B4CB0-98A8-0667-F9A3-35EDFE6EE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5" y="1105155"/>
            <a:ext cx="2077635" cy="5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69AEA8-CFE4-3DAF-042F-6312BE022877}"/>
              </a:ext>
            </a:extLst>
          </p:cNvPr>
          <p:cNvSpPr txBox="1"/>
          <p:nvPr/>
        </p:nvSpPr>
        <p:spPr>
          <a:xfrm rot="20003288">
            <a:off x="802072" y="2947734"/>
            <a:ext cx="99520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my-MM" sz="6000" b="1" dirty="0">
                <a:solidFill>
                  <a:srgbClr val="711D73"/>
                </a:solidFill>
              </a:rPr>
              <a:t>ကျရှုံးသော်လည်းဆက်လက်လုပ်ဆောင်နေသည် </a:t>
            </a:r>
            <a:r>
              <a:rPr lang="es-ES" sz="6000" b="1" dirty="0">
                <a:solidFill>
                  <a:srgbClr val="711D73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07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E8A697-22FF-2734-A8B4-01B91AC75BA7}"/>
              </a:ext>
            </a:extLst>
          </p:cNvPr>
          <p:cNvSpPr txBox="1"/>
          <p:nvPr/>
        </p:nvSpPr>
        <p:spPr>
          <a:xfrm>
            <a:off x="2496000" y="88149"/>
            <a:ext cx="96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လောတ</a:t>
            </a:r>
            <a:r>
              <a:rPr lang="my-MM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၊ ဤကမ္ဘာကိုနောက်ကွယ်မှထားခဲ့ပါ။</a:t>
            </a:r>
            <a:endParaRPr lang="es-ES" sz="3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F21EF-A2CF-2672-686A-B4C7958188BF}"/>
              </a:ext>
            </a:extLst>
          </p:cNvPr>
          <p:cNvSpPr txBox="1"/>
          <p:nvPr/>
        </p:nvSpPr>
        <p:spPr>
          <a:xfrm>
            <a:off x="2496000" y="778549"/>
            <a:ext cx="7200000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en-US" sz="2133" b="1" dirty="0">
                <a:latin typeface="Comic Sans MS" panose="030F0702030302020204" pitchFamily="66" charset="0"/>
              </a:rPr>
              <a:t>[…]</a:t>
            </a:r>
            <a:r>
              <a:rPr lang="my-MM" sz="2133" b="1" dirty="0">
                <a:latin typeface="Comic Sans MS" panose="030F0702030302020204" pitchFamily="66" charset="0"/>
              </a:rPr>
              <a:t>အာဗြံသည်ခါနာန်ပြည်၌နေလေ၏။လောတမူကား၊မြစ်ပတ် ဝန်းကျင်မြို့တို့တွင်နေ၍၊ သောဒုံမြို့နားမှာတဲကိုဆောက်လေ၏။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my-MM" sz="2133" b="1" dirty="0">
                <a:latin typeface="Comic Sans MS" panose="030F0702030302020204" pitchFamily="66" charset="0"/>
              </a:rPr>
              <a:t>					</a:t>
            </a:r>
            <a:r>
              <a:rPr lang="es-ES" sz="1600" b="1" dirty="0">
                <a:latin typeface="Comic Sans MS" panose="030F0702030302020204" pitchFamily="66" charset="0"/>
              </a:rPr>
              <a:t>(Genesis 13:12)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D9FA1F-0FAA-7AB8-308C-CFC8C98AF06E}"/>
              </a:ext>
            </a:extLst>
          </p:cNvPr>
          <p:cNvSpPr txBox="1"/>
          <p:nvPr/>
        </p:nvSpPr>
        <p:spPr>
          <a:xfrm>
            <a:off x="111625" y="1725715"/>
            <a:ext cx="92747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အာဗြဟံသည် လောတအား မတူညီသောလမ်းကိုလျှောက်ရန် အကြံပြုသောအခါ လောတသည် “မြေကြီးပေါ်ရှိဘဏ္ဍာများ” ကိုလိုချင်၍ ယော်ဒန်မြစ်လွင်ပြင်ကို လိုချင်တပ်မက်ခဲ့သည်။ မြို့၏ခေါ်သံကြောင့် သူသည် တဖြည်းဖြည်း ဆွဲငင်ခံခဲ့ရသည် (</a:t>
            </a:r>
            <a:r>
              <a:rPr lang="en-US" sz="2200" b="1" dirty="0"/>
              <a:t>Gn. 13:8-13)</a:t>
            </a:r>
            <a:r>
              <a:rPr lang="my-MM" sz="2200" b="1" dirty="0"/>
              <a:t>။သူသည် ဘုရားသခင်ကို ဘယ်တော့မှ စွန့်မသွားသော်လည်း (၂ ပေတရု ၂:၇ တွင် ပေတရုက သူ့ကို “ဖြောင့်မတ်သောလောတ” ဟုခေါ်သည်)၊ သူ၏ဝိညာဉ်ရေးနှင့်သူ့မိသားစုသည် သောဒုံမြို့အသက်တာကြောင့် အကြီးအကျယ် ထိခိုက်ခဲ့သည်။</a:t>
            </a:r>
            <a:endParaRPr lang="es-ES" sz="2200" b="1" dirty="0"/>
          </a:p>
        </p:txBody>
      </p:sp>
      <p:pic>
        <p:nvPicPr>
          <p:cNvPr id="6" name="Imagen 5" descr="Una caricatura de un hombre&#10;&#10;Descripción generada automáticamente con confianza media">
            <a:extLst>
              <a:ext uri="{FF2B5EF4-FFF2-40B4-BE49-F238E27FC236}">
                <a16:creationId xmlns:a16="http://schemas.microsoft.com/office/drawing/2014/main" id="{64E64849-D8F3-B6C3-FB0C-13CB432AD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4258168"/>
            <a:ext cx="1588800" cy="21240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hombre, gente, grande&#10;&#10;Descripción generada automáticamente">
            <a:extLst>
              <a:ext uri="{FF2B5EF4-FFF2-40B4-BE49-F238E27FC236}">
                <a16:creationId xmlns:a16="http://schemas.microsoft.com/office/drawing/2014/main" id="{71947B10-C6E5-09C0-C705-F2FC8E8F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065" y="4664509"/>
            <a:ext cx="3200711" cy="2050656"/>
          </a:xfrm>
          <a:prstGeom prst="roundRect">
            <a:avLst>
              <a:gd name="adj" fmla="val 747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asto, exterior, persona, hombre&#10;&#10;Descripción generada automáticamente">
            <a:extLst>
              <a:ext uri="{FF2B5EF4-FFF2-40B4-BE49-F238E27FC236}">
                <a16:creationId xmlns:a16="http://schemas.microsoft.com/office/drawing/2014/main" id="{2D73456C-C131-C33A-7FF8-8D26411D58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559" y="1336741"/>
            <a:ext cx="2530816" cy="2909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64A03C2-10D0-9AAE-C004-9EB74BDF63C0}"/>
              </a:ext>
            </a:extLst>
          </p:cNvPr>
          <p:cNvSpPr txBox="1"/>
          <p:nvPr/>
        </p:nvSpPr>
        <p:spPr>
          <a:xfrm>
            <a:off x="1755948" y="4089093"/>
            <a:ext cx="728961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အာဗြဟံ၏ဆုတောင်းချက်ပြီးနောက်၊ ဘုရားသခင်သည် လောတ၊ သူ၏ဇနီးနှင့်သူ၏သမီးများကိုသောဒုံမြို့ဖျက်ဆီးခြင်းမှကယ်လွှတ်ခဲ့သည်။ ဤလောကကိုစွန့်၍ တောင်များဆီသို့ ပြေးရမည်</a:t>
            </a:r>
            <a:r>
              <a:rPr lang="en-US" sz="2200" b="1" dirty="0"/>
              <a:t> ) </a:t>
            </a:r>
            <a:r>
              <a:rPr lang="my-MM" sz="2200" b="1" dirty="0"/>
              <a:t>ဟု ဘုရားသခင်က ပြောခဲ့သည် (</a:t>
            </a:r>
            <a:r>
              <a:rPr lang="en-US" sz="2200" b="1" dirty="0"/>
              <a:t>Gn. 18:2233;19:1517</a:t>
            </a:r>
            <a:r>
              <a:rPr lang="my-MM" sz="2200" b="1" dirty="0"/>
              <a:t>။လောတသည် သံသယဝင်ခဲ့သော်လည်းနောက်ဆုံးတွင်ဤလောကကိုချန်ထားခဲ့ကာ ဘုရားသခင်၏ ညွှန်ကြားချက်များအတိုင်း အသက်ရှင်ရန် ဆုံးဖြတ်ခဲ့သည် (</a:t>
            </a:r>
            <a:r>
              <a:rPr lang="en-US" sz="2200" b="1" dirty="0"/>
              <a:t>Gn. 19:30)</a:t>
            </a:r>
            <a:r>
              <a:rPr lang="my-MM" sz="2200" b="1" dirty="0"/>
              <a:t>။</a:t>
            </a:r>
            <a:endParaRPr lang="es-ES" sz="2200" b="1" dirty="0"/>
          </a:p>
        </p:txBody>
      </p:sp>
      <p:pic>
        <p:nvPicPr>
          <p:cNvPr id="14" name="Imagen 13" descr="Imagen que contiene edificio, luz, cuarto, tabla&#10;&#10;Descripción generada automáticamente">
            <a:extLst>
              <a:ext uri="{FF2B5EF4-FFF2-40B4-BE49-F238E27FC236}">
                <a16:creationId xmlns:a16="http://schemas.microsoft.com/office/drawing/2014/main" id="{9B451F6E-0994-2EAD-204D-B46D67EE3E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00" y="80275"/>
            <a:ext cx="2803199" cy="156934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57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3724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16</cp:revision>
  <dcterms:created xsi:type="dcterms:W3CDTF">2023-01-26T16:05:54Z</dcterms:created>
  <dcterms:modified xsi:type="dcterms:W3CDTF">2023-01-31T09:09:40Z</dcterms:modified>
</cp:coreProperties>
</file>