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82" r:id="rId4"/>
    <p:sldId id="263" r:id="rId5"/>
    <p:sldId id="265" r:id="rId6"/>
    <p:sldId id="259" r:id="rId7"/>
    <p:sldId id="283" r:id="rId8"/>
    <p:sldId id="261" r:id="rId9"/>
    <p:sldId id="262" r:id="rId10"/>
    <p:sldId id="284" r:id="rId11"/>
    <p:sldId id="285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92DA02-1048-4DAE-9199-B74B93E4C24A}" type="doc">
      <dgm:prSet loTypeId="urn:microsoft.com/office/officeart/2005/8/layout/matrix3" loCatId="matrix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5C7B677-7352-4DC8-91E3-223EF2C40D2E}">
      <dgm:prSet custT="1"/>
      <dgm:spPr>
        <a:solidFill>
          <a:srgbClr val="00B0F0"/>
        </a:solidFill>
        <a:ln w="19050">
          <a:solidFill>
            <a:srgbClr val="005776"/>
          </a:solidFill>
        </a:ln>
      </dgm:spPr>
      <dgm:t>
        <a:bodyPr/>
        <a:lstStyle/>
        <a:p>
          <a:r>
            <a:rPr lang="my-MM" sz="1800" b="1" dirty="0">
              <a:solidFill>
                <a:schemeClr val="tx1"/>
              </a:solidFill>
              <a:effectLst/>
            </a:rPr>
            <a:t>ဘုရားသခင်သည် ကျွန်ုပ်တို့အား စုံစမ်းနှောင့်ယှက်ခြင်းမှ လွတ်မြောက်ရန် လုံလောက်သော တန်ခိုးရှိကြောင်း သတိရပါ။
( ၁ ကော. ၁၀:၁၃ )</a:t>
          </a:r>
          <a:endParaRPr lang="es-ES" sz="1800" dirty="0">
            <a:solidFill>
              <a:schemeClr val="tx1"/>
            </a:solidFill>
            <a:effectLst/>
          </a:endParaRPr>
        </a:p>
      </dgm:t>
    </dgm:pt>
    <dgm:pt modelId="{9B00BD3A-9313-425F-9EDB-64695C1450E1}" type="parTrans" cxnId="{759CAE04-BC14-4452-A029-A91DB3CB83C6}">
      <dgm:prSet/>
      <dgm:spPr/>
      <dgm:t>
        <a:bodyPr/>
        <a:lstStyle/>
        <a:p>
          <a:endParaRPr lang="es-ES" sz="1800">
            <a:solidFill>
              <a:schemeClr val="tx1"/>
            </a:solidFill>
            <a:effectLst/>
          </a:endParaRPr>
        </a:p>
      </dgm:t>
    </dgm:pt>
    <dgm:pt modelId="{D9259567-A931-472F-99CB-B56627986F5D}" type="sibTrans" cxnId="{759CAE04-BC14-4452-A029-A91DB3CB83C6}">
      <dgm:prSet/>
      <dgm:spPr/>
      <dgm:t>
        <a:bodyPr/>
        <a:lstStyle/>
        <a:p>
          <a:endParaRPr lang="es-ES" sz="1800">
            <a:solidFill>
              <a:schemeClr val="tx1"/>
            </a:solidFill>
            <a:effectLst/>
          </a:endParaRPr>
        </a:p>
      </dgm:t>
    </dgm:pt>
    <dgm:pt modelId="{44082825-B322-4085-8EF6-32D4A8DC6EB5}">
      <dgm:prSet custT="1"/>
      <dgm:spPr>
        <a:solidFill>
          <a:srgbClr val="BC8FDD"/>
        </a:solidFill>
        <a:ln w="19050">
          <a:solidFill>
            <a:srgbClr val="7030A0"/>
          </a:solidFill>
        </a:ln>
      </dgm:spPr>
      <dgm:t>
        <a:bodyPr/>
        <a:lstStyle/>
        <a:p>
          <a:pPr algn="l"/>
          <a:r>
            <a:rPr lang="my-MM" sz="1800" b="1" dirty="0">
              <a:solidFill>
                <a:schemeClr val="tx1"/>
              </a:solidFill>
              <a:effectLst/>
            </a:rPr>
            <a:t>ဘုရားသခင်သည်ကျွန်ုပ်တို့၏အတွေးအမြင်များနှင့်ခံစားချက်များကိုပြောင်းလဲစေတော်မူပါ၊ထို့ကြောင့်ကျွန်ုပ်တို့သည်၎င်းတို့ထံမှသွေးဆောင်ခြင်းမရှိတော့ကြောင်းဆုတောင်းပါ (လုကာ ၁၁:၄၊ ၂း၂:၉)။ </a:t>
          </a:r>
          <a:endParaRPr lang="es-ES" sz="1800" dirty="0">
            <a:solidFill>
              <a:schemeClr val="tx1"/>
            </a:solidFill>
            <a:effectLst/>
          </a:endParaRPr>
        </a:p>
      </dgm:t>
    </dgm:pt>
    <dgm:pt modelId="{DD59ACDF-61EC-41D0-B934-8C1299254F4F}" type="parTrans" cxnId="{4E90D532-1702-4C14-B2EE-C6F3784780A1}">
      <dgm:prSet/>
      <dgm:spPr/>
      <dgm:t>
        <a:bodyPr/>
        <a:lstStyle/>
        <a:p>
          <a:endParaRPr lang="es-ES" sz="1800">
            <a:solidFill>
              <a:schemeClr val="tx1"/>
            </a:solidFill>
            <a:effectLst/>
          </a:endParaRPr>
        </a:p>
      </dgm:t>
    </dgm:pt>
    <dgm:pt modelId="{64D3753C-FD9B-4126-83DA-19339DD36943}" type="sibTrans" cxnId="{4E90D532-1702-4C14-B2EE-C6F3784780A1}">
      <dgm:prSet/>
      <dgm:spPr/>
      <dgm:t>
        <a:bodyPr/>
        <a:lstStyle/>
        <a:p>
          <a:endParaRPr lang="es-ES" sz="1800">
            <a:solidFill>
              <a:schemeClr val="tx1"/>
            </a:solidFill>
            <a:effectLst/>
          </a:endParaRPr>
        </a:p>
      </dgm:t>
    </dgm:pt>
    <dgm:pt modelId="{FA6AB96B-D5AE-43FD-83DD-A6A2B5F3D998}">
      <dgm:prSet custT="1"/>
      <dgm:spPr>
        <a:solidFill>
          <a:srgbClr val="FF85D6"/>
        </a:solidFill>
        <a:ln w="19050">
          <a:solidFill>
            <a:srgbClr val="A2006C"/>
          </a:solidFill>
        </a:ln>
      </dgm:spPr>
      <dgm:t>
        <a:bodyPr/>
        <a:lstStyle/>
        <a:p>
          <a:r>
            <a:rPr lang="my-MM" sz="1800" b="1" dirty="0">
              <a:solidFill>
                <a:schemeClr val="tx1"/>
              </a:solidFill>
              <a:effectLst/>
            </a:rPr>
            <a:t>ဘုရားသခင်ကို ယုံကြည်ကိုးစားရန် ဆုံးဖြတ်ချက်ချပြီး ကျွန်ုပ်တို့အား ပေးထားသည့်အရာအားလုံးကို ရောင့်ရဲစေပါ။
(၁တိ. ၆:၆-၈; ပ. ၃၀:၇-၉)</a:t>
          </a:r>
          <a:endParaRPr lang="es-ES" sz="1800" dirty="0">
            <a:solidFill>
              <a:schemeClr val="tx1"/>
            </a:solidFill>
            <a:effectLst/>
          </a:endParaRPr>
        </a:p>
      </dgm:t>
    </dgm:pt>
    <dgm:pt modelId="{A10CE17D-0E5C-44ED-8E66-DE8793ECFE14}" type="parTrans" cxnId="{1C0545C5-E3C6-4DEC-B335-C9AB08DDAA8A}">
      <dgm:prSet/>
      <dgm:spPr/>
      <dgm:t>
        <a:bodyPr/>
        <a:lstStyle/>
        <a:p>
          <a:endParaRPr lang="es-ES" sz="1800">
            <a:solidFill>
              <a:schemeClr val="tx1"/>
            </a:solidFill>
            <a:effectLst/>
          </a:endParaRPr>
        </a:p>
      </dgm:t>
    </dgm:pt>
    <dgm:pt modelId="{BBA25722-5021-482A-AD56-33DF04877E84}" type="sibTrans" cxnId="{1C0545C5-E3C6-4DEC-B335-C9AB08DDAA8A}">
      <dgm:prSet/>
      <dgm:spPr/>
      <dgm:t>
        <a:bodyPr/>
        <a:lstStyle/>
        <a:p>
          <a:endParaRPr lang="es-ES" sz="1800">
            <a:solidFill>
              <a:schemeClr val="tx1"/>
            </a:solidFill>
            <a:effectLst/>
          </a:endParaRPr>
        </a:p>
      </dgm:t>
    </dgm:pt>
    <dgm:pt modelId="{23F54F06-FFBF-4817-839E-E027798E8912}">
      <dgm:prSet custT="1"/>
      <dgm:spPr>
        <a:solidFill>
          <a:srgbClr val="FFC021"/>
        </a:solidFill>
        <a:ln w="19050">
          <a:solidFill>
            <a:srgbClr val="B48100"/>
          </a:solidFill>
        </a:ln>
      </dgm:spPr>
      <dgm:t>
        <a:bodyPr/>
        <a:lstStyle/>
        <a:p>
          <a:pPr algn="l"/>
          <a:r>
            <a:rPr lang="my-MM" sz="1800" b="1" dirty="0">
              <a:solidFill>
                <a:schemeClr val="tx1"/>
              </a:solidFill>
              <a:effectLst/>
            </a:rPr>
            <a:t>နှုတ်ကပတ်တော်တွင်ဘုရားသခင်ပေးထားသည့်အကြံဉာဏ်ကိုသတိရပါ“ကိုယ်တော်ကို မပြစ်မှားမိစေရန်အတွက် သင်၏နှုတ်ကပတ်တော်များကိုကျွန်ုပ်စိတ်ထဲတွင်ဝှက်ထားသည်။( ဆာ. ၁၁၉:၁၁ )</a:t>
          </a:r>
          <a:endParaRPr lang="es-ES" sz="1800" dirty="0">
            <a:solidFill>
              <a:schemeClr val="tx1"/>
            </a:solidFill>
            <a:effectLst/>
          </a:endParaRPr>
        </a:p>
      </dgm:t>
    </dgm:pt>
    <dgm:pt modelId="{48539CAA-351E-4D06-A5F6-CCEE9B39D862}" type="parTrans" cxnId="{181BE99E-95D7-409B-8F0E-6D6B2FFCE8A1}">
      <dgm:prSet/>
      <dgm:spPr/>
      <dgm:t>
        <a:bodyPr/>
        <a:lstStyle/>
        <a:p>
          <a:endParaRPr lang="es-ES" sz="1800">
            <a:solidFill>
              <a:schemeClr val="tx1"/>
            </a:solidFill>
            <a:effectLst/>
          </a:endParaRPr>
        </a:p>
      </dgm:t>
    </dgm:pt>
    <dgm:pt modelId="{617134A0-B625-4F1F-92EB-C4D8182E62AE}" type="sibTrans" cxnId="{181BE99E-95D7-409B-8F0E-6D6B2FFCE8A1}">
      <dgm:prSet/>
      <dgm:spPr/>
      <dgm:t>
        <a:bodyPr/>
        <a:lstStyle/>
        <a:p>
          <a:endParaRPr lang="es-ES" sz="1800">
            <a:solidFill>
              <a:schemeClr val="tx1"/>
            </a:solidFill>
            <a:effectLst/>
          </a:endParaRPr>
        </a:p>
      </dgm:t>
    </dgm:pt>
    <dgm:pt modelId="{8B188598-BE4A-491A-B608-A30DD2A25A43}" type="pres">
      <dgm:prSet presAssocID="{FD92DA02-1048-4DAE-9199-B74B93E4C24A}" presName="matrix" presStyleCnt="0">
        <dgm:presLayoutVars>
          <dgm:chMax val="1"/>
          <dgm:dir/>
          <dgm:resizeHandles val="exact"/>
        </dgm:presLayoutVars>
      </dgm:prSet>
      <dgm:spPr/>
    </dgm:pt>
    <dgm:pt modelId="{AEDFA167-FC7C-4C4E-AF58-3B1ECB805F2B}" type="pres">
      <dgm:prSet presAssocID="{FD92DA02-1048-4DAE-9199-B74B93E4C24A}" presName="diamond" presStyleLbl="bgShp" presStyleIdx="0" presStyleCnt="1"/>
      <dgm:spPr>
        <a:solidFill>
          <a:schemeClr val="accent2">
            <a:lumMod val="60000"/>
            <a:lumOff val="40000"/>
          </a:schemeClr>
        </a:solidFill>
      </dgm:spPr>
    </dgm:pt>
    <dgm:pt modelId="{4E129EB3-F06A-4F2E-80A6-2629FBB8A381}" type="pres">
      <dgm:prSet presAssocID="{FD92DA02-1048-4DAE-9199-B74B93E4C24A}" presName="quad1" presStyleLbl="node1" presStyleIdx="0" presStyleCnt="4" custScaleX="199016" custScaleY="118302" custLinFactNeighborX="-48642" custLinFactNeighborY="-8022">
        <dgm:presLayoutVars>
          <dgm:chMax val="0"/>
          <dgm:chPref val="0"/>
          <dgm:bulletEnabled val="1"/>
        </dgm:presLayoutVars>
      </dgm:prSet>
      <dgm:spPr/>
    </dgm:pt>
    <dgm:pt modelId="{25B13D2E-FA0D-48EE-95AB-7574F4339A18}" type="pres">
      <dgm:prSet presAssocID="{FD92DA02-1048-4DAE-9199-B74B93E4C24A}" presName="quad2" presStyleLbl="node1" presStyleIdx="1" presStyleCnt="4" custScaleX="219285" custScaleY="118302" custLinFactNeighborX="47132" custLinFactNeighborY="-8022">
        <dgm:presLayoutVars>
          <dgm:chMax val="0"/>
          <dgm:chPref val="0"/>
          <dgm:bulletEnabled val="1"/>
        </dgm:presLayoutVars>
      </dgm:prSet>
      <dgm:spPr/>
    </dgm:pt>
    <dgm:pt modelId="{0E445EA6-E492-466A-B4FF-CFFF8E73ED21}" type="pres">
      <dgm:prSet presAssocID="{FD92DA02-1048-4DAE-9199-B74B93E4C24A}" presName="quad3" presStyleLbl="node1" presStyleIdx="2" presStyleCnt="4" custScaleX="199016" custScaleY="118302" custLinFactNeighborX="-47662" custLinFactNeighborY="6360">
        <dgm:presLayoutVars>
          <dgm:chMax val="0"/>
          <dgm:chPref val="0"/>
          <dgm:bulletEnabled val="1"/>
        </dgm:presLayoutVars>
      </dgm:prSet>
      <dgm:spPr/>
    </dgm:pt>
    <dgm:pt modelId="{44FB6A1F-A10B-4622-A5B7-441235B0B94E}" type="pres">
      <dgm:prSet presAssocID="{FD92DA02-1048-4DAE-9199-B74B93E4C24A}" presName="quad4" presStyleLbl="node1" presStyleIdx="3" presStyleCnt="4" custScaleX="217163" custScaleY="118302" custLinFactNeighborX="43656" custLinFactNeighborY="13202">
        <dgm:presLayoutVars>
          <dgm:chMax val="0"/>
          <dgm:chPref val="0"/>
          <dgm:bulletEnabled val="1"/>
        </dgm:presLayoutVars>
      </dgm:prSet>
      <dgm:spPr/>
    </dgm:pt>
  </dgm:ptLst>
  <dgm:cxnLst>
    <dgm:cxn modelId="{759CAE04-BC14-4452-A029-A91DB3CB83C6}" srcId="{FD92DA02-1048-4DAE-9199-B74B93E4C24A}" destId="{75C7B677-7352-4DC8-91E3-223EF2C40D2E}" srcOrd="0" destOrd="0" parTransId="{9B00BD3A-9313-425F-9EDB-64695C1450E1}" sibTransId="{D9259567-A931-472F-99CB-B56627986F5D}"/>
    <dgm:cxn modelId="{40ADCD06-F7E5-4F16-B647-F15CEEDC6B76}" type="presOf" srcId="{75C7B677-7352-4DC8-91E3-223EF2C40D2E}" destId="{4E129EB3-F06A-4F2E-80A6-2629FBB8A381}" srcOrd="0" destOrd="0" presId="urn:microsoft.com/office/officeart/2005/8/layout/matrix3"/>
    <dgm:cxn modelId="{4E90D532-1702-4C14-B2EE-C6F3784780A1}" srcId="{FD92DA02-1048-4DAE-9199-B74B93E4C24A}" destId="{44082825-B322-4085-8EF6-32D4A8DC6EB5}" srcOrd="1" destOrd="0" parTransId="{DD59ACDF-61EC-41D0-B934-8C1299254F4F}" sibTransId="{64D3753C-FD9B-4126-83DA-19339DD36943}"/>
    <dgm:cxn modelId="{FE815C7D-EBFA-4F37-90E7-AD14FED2CF83}" type="presOf" srcId="{44082825-B322-4085-8EF6-32D4A8DC6EB5}" destId="{25B13D2E-FA0D-48EE-95AB-7574F4339A18}" srcOrd="0" destOrd="0" presId="urn:microsoft.com/office/officeart/2005/8/layout/matrix3"/>
    <dgm:cxn modelId="{8630CF89-9786-42F4-9D0E-D8655EBB9A14}" type="presOf" srcId="{FA6AB96B-D5AE-43FD-83DD-A6A2B5F3D998}" destId="{0E445EA6-E492-466A-B4FF-CFFF8E73ED21}" srcOrd="0" destOrd="0" presId="urn:microsoft.com/office/officeart/2005/8/layout/matrix3"/>
    <dgm:cxn modelId="{8DADB88F-99A3-4623-84D4-4022E61D3B84}" type="presOf" srcId="{FD92DA02-1048-4DAE-9199-B74B93E4C24A}" destId="{8B188598-BE4A-491A-B608-A30DD2A25A43}" srcOrd="0" destOrd="0" presId="urn:microsoft.com/office/officeart/2005/8/layout/matrix3"/>
    <dgm:cxn modelId="{181BE99E-95D7-409B-8F0E-6D6B2FFCE8A1}" srcId="{FD92DA02-1048-4DAE-9199-B74B93E4C24A}" destId="{23F54F06-FFBF-4817-839E-E027798E8912}" srcOrd="3" destOrd="0" parTransId="{48539CAA-351E-4D06-A5F6-CCEE9B39D862}" sibTransId="{617134A0-B625-4F1F-92EB-C4D8182E62AE}"/>
    <dgm:cxn modelId="{1C0545C5-E3C6-4DEC-B335-C9AB08DDAA8A}" srcId="{FD92DA02-1048-4DAE-9199-B74B93E4C24A}" destId="{FA6AB96B-D5AE-43FD-83DD-A6A2B5F3D998}" srcOrd="2" destOrd="0" parTransId="{A10CE17D-0E5C-44ED-8E66-DE8793ECFE14}" sibTransId="{BBA25722-5021-482A-AD56-33DF04877E84}"/>
    <dgm:cxn modelId="{49E317DC-1FCC-4814-9220-A63AE33F2180}" type="presOf" srcId="{23F54F06-FFBF-4817-839E-E027798E8912}" destId="{44FB6A1F-A10B-4622-A5B7-441235B0B94E}" srcOrd="0" destOrd="0" presId="urn:microsoft.com/office/officeart/2005/8/layout/matrix3"/>
    <dgm:cxn modelId="{D63DBFFB-E581-459A-9247-5A7060859FBA}" type="presParOf" srcId="{8B188598-BE4A-491A-B608-A30DD2A25A43}" destId="{AEDFA167-FC7C-4C4E-AF58-3B1ECB805F2B}" srcOrd="0" destOrd="0" presId="urn:microsoft.com/office/officeart/2005/8/layout/matrix3"/>
    <dgm:cxn modelId="{B59F9BD4-13B1-4514-85E5-07EA05DA2065}" type="presParOf" srcId="{8B188598-BE4A-491A-B608-A30DD2A25A43}" destId="{4E129EB3-F06A-4F2E-80A6-2629FBB8A381}" srcOrd="1" destOrd="0" presId="urn:microsoft.com/office/officeart/2005/8/layout/matrix3"/>
    <dgm:cxn modelId="{93867A3A-43C3-441C-8C84-10DCEB934DB9}" type="presParOf" srcId="{8B188598-BE4A-491A-B608-A30DD2A25A43}" destId="{25B13D2E-FA0D-48EE-95AB-7574F4339A18}" srcOrd="2" destOrd="0" presId="urn:microsoft.com/office/officeart/2005/8/layout/matrix3"/>
    <dgm:cxn modelId="{C7FFEE4E-37EF-4185-9DA5-89697A521F27}" type="presParOf" srcId="{8B188598-BE4A-491A-B608-A30DD2A25A43}" destId="{0E445EA6-E492-466A-B4FF-CFFF8E73ED21}" srcOrd="3" destOrd="0" presId="urn:microsoft.com/office/officeart/2005/8/layout/matrix3"/>
    <dgm:cxn modelId="{DA6013D2-AB4E-400D-8069-878F1A42DFDA}" type="presParOf" srcId="{8B188598-BE4A-491A-B608-A30DD2A25A43}" destId="{44FB6A1F-A10B-4622-A5B7-441235B0B94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FA167-FC7C-4C4E-AF58-3B1ECB805F2B}">
      <dsp:nvSpPr>
        <dsp:cNvPr id="0" name=""/>
        <dsp:cNvSpPr/>
      </dsp:nvSpPr>
      <dsp:spPr>
        <a:xfrm>
          <a:off x="1556055" y="0"/>
          <a:ext cx="4870777" cy="4870777"/>
        </a:xfrm>
        <a:prstGeom prst="diamond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E129EB3-F06A-4F2E-80A6-2629FBB8A381}">
      <dsp:nvSpPr>
        <dsp:cNvPr id="0" name=""/>
        <dsp:cNvSpPr/>
      </dsp:nvSpPr>
      <dsp:spPr>
        <a:xfrm>
          <a:off x="154319" y="136504"/>
          <a:ext cx="3780513" cy="2247268"/>
        </a:xfrm>
        <a:prstGeom prst="roundRect">
          <a:avLst/>
        </a:prstGeom>
        <a:solidFill>
          <a:srgbClr val="00B0F0"/>
        </a:solidFill>
        <a:ln w="19050">
          <a:solidFill>
            <a:srgbClr val="005776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tx1"/>
              </a:solidFill>
              <a:effectLst/>
            </a:rPr>
            <a:t>ဘုရားသခင်သည် ကျွန်ုပ်တို့အား စုံစမ်းနှောင့်ယှက်ခြင်းမှ လွတ်မြောက်ရန် လုံလောက်သော တန်ခိုးရှိကြောင်း သတိရပါ။
( ၁ ကော. ၁၀:၁၃ )</a:t>
          </a:r>
          <a:endParaRPr lang="es-ES" sz="1800" kern="1200" dirty="0">
            <a:solidFill>
              <a:schemeClr val="tx1"/>
            </a:solidFill>
            <a:effectLst/>
          </a:endParaRPr>
        </a:p>
      </dsp:txBody>
      <dsp:txXfrm>
        <a:off x="264022" y="246207"/>
        <a:ext cx="3561107" cy="2027862"/>
      </dsp:txXfrm>
    </dsp:sp>
    <dsp:sp modelId="{25B13D2E-FA0D-48EE-95AB-7574F4339A18}">
      <dsp:nvSpPr>
        <dsp:cNvPr id="0" name=""/>
        <dsp:cNvSpPr/>
      </dsp:nvSpPr>
      <dsp:spPr>
        <a:xfrm>
          <a:off x="3826856" y="136504"/>
          <a:ext cx="4165544" cy="2247268"/>
        </a:xfrm>
        <a:prstGeom prst="roundRect">
          <a:avLst/>
        </a:prstGeom>
        <a:solidFill>
          <a:srgbClr val="BC8FDD"/>
        </a:solidFill>
        <a:ln w="19050">
          <a:solidFill>
            <a:srgbClr val="7030A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tx1"/>
              </a:solidFill>
              <a:effectLst/>
            </a:rPr>
            <a:t>ဘုရားသခင်သည်ကျွန်ုပ်တို့၏အတွေးအမြင်များနှင့်ခံစားချက်များကိုပြောင်းလဲစေတော်မူပါ၊ထို့ကြောင့်ကျွန်ုပ်တို့သည်၎င်းတို့ထံမှသွေးဆောင်ခြင်းမရှိတော့ကြောင်းဆုတောင်းပါ (လုကာ ၁၁:၄၊ ၂း၂:၉)။ </a:t>
          </a:r>
          <a:endParaRPr lang="es-ES" sz="1800" kern="1200" dirty="0">
            <a:solidFill>
              <a:schemeClr val="tx1"/>
            </a:solidFill>
            <a:effectLst/>
          </a:endParaRPr>
        </a:p>
      </dsp:txBody>
      <dsp:txXfrm>
        <a:off x="3936559" y="246207"/>
        <a:ext cx="3946138" cy="2027862"/>
      </dsp:txXfrm>
    </dsp:sp>
    <dsp:sp modelId="{0E445EA6-E492-466A-B4FF-CFFF8E73ED21}">
      <dsp:nvSpPr>
        <dsp:cNvPr id="0" name=""/>
        <dsp:cNvSpPr/>
      </dsp:nvSpPr>
      <dsp:spPr>
        <a:xfrm>
          <a:off x="172935" y="2455432"/>
          <a:ext cx="3780513" cy="2247268"/>
        </a:xfrm>
        <a:prstGeom prst="roundRect">
          <a:avLst/>
        </a:prstGeom>
        <a:solidFill>
          <a:srgbClr val="FF85D6"/>
        </a:solidFill>
        <a:ln w="19050">
          <a:solidFill>
            <a:srgbClr val="A2006C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tx1"/>
              </a:solidFill>
              <a:effectLst/>
            </a:rPr>
            <a:t>ဘုရားသခင်ကို ယုံကြည်ကိုးစားရန် ဆုံးဖြတ်ချက်ချပြီး ကျွန်ုပ်တို့အား ပေးထားသည့်အရာအားလုံးကို ရောင့်ရဲစေပါ။
(၁တိ. ၆:၆-၈; ပ. ၃၀:၇-၉)</a:t>
          </a:r>
          <a:endParaRPr lang="es-ES" sz="1800" kern="1200" dirty="0">
            <a:solidFill>
              <a:schemeClr val="tx1"/>
            </a:solidFill>
            <a:effectLst/>
          </a:endParaRPr>
        </a:p>
      </dsp:txBody>
      <dsp:txXfrm>
        <a:off x="282638" y="2565135"/>
        <a:ext cx="3561107" cy="2027862"/>
      </dsp:txXfrm>
    </dsp:sp>
    <dsp:sp modelId="{44FB6A1F-A10B-4622-A5B7-441235B0B94E}">
      <dsp:nvSpPr>
        <dsp:cNvPr id="0" name=""/>
        <dsp:cNvSpPr/>
      </dsp:nvSpPr>
      <dsp:spPr>
        <a:xfrm>
          <a:off x="3780980" y="2585403"/>
          <a:ext cx="4125234" cy="2247268"/>
        </a:xfrm>
        <a:prstGeom prst="roundRect">
          <a:avLst/>
        </a:prstGeom>
        <a:solidFill>
          <a:srgbClr val="FFC021"/>
        </a:solidFill>
        <a:ln w="19050">
          <a:solidFill>
            <a:srgbClr val="B481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tx1"/>
              </a:solidFill>
              <a:effectLst/>
            </a:rPr>
            <a:t>နှုတ်ကပတ်တော်တွင်ဘုရားသခင်ပေးထားသည့်အကြံဉာဏ်ကိုသတိရပါ“ကိုယ်တော်ကို မပြစ်မှားမိစေရန်အတွက် သင်၏နှုတ်ကပတ်တော်များကိုကျွန်ုပ်စိတ်ထဲတွင်ဝှက်ထားသည်။( ဆာ. ၁၁၉:၁၁ )</a:t>
          </a:r>
          <a:endParaRPr lang="es-ES" sz="1800" kern="1200" dirty="0">
            <a:solidFill>
              <a:schemeClr val="tx1"/>
            </a:solidFill>
            <a:effectLst/>
          </a:endParaRPr>
        </a:p>
      </dsp:txBody>
      <dsp:txXfrm>
        <a:off x="3890683" y="2695106"/>
        <a:ext cx="3905828" cy="2027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8365E-55D6-4139-64BD-E23D8FB91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6AC04-4A62-95C6-7712-B0BB84D07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D89D9-FE35-BED1-4007-0158B2072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20AB-0CBA-4DA8-9F0A-62B796F06C9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25F-0AEF-A00C-CC3A-CA0821ABA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EC1AB-BF67-6B33-D0BB-897D6763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3F76-05B4-4D3A-825F-947E834D0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78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38C20-3B72-F4E8-89AC-8F5299DD7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43403-3054-6745-4E9B-7D9828212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5E6B4-933A-8D7A-B181-A9D09D521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20AB-0CBA-4DA8-9F0A-62B796F06C9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BE55E-291A-D594-C17A-1FD0ED3F0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3895D-68D8-CBE7-1EEA-23576B74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3F76-05B4-4D3A-825F-947E834D0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5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80BD12-A478-478A-D74C-E55546810A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DBAF29-068E-86EE-89B5-BA8524C09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75E76-997D-107C-B785-6576E3D92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20AB-0CBA-4DA8-9F0A-62B796F06C9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8A449-C0F3-1E24-110D-B912514C7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5F9F0-DCB8-B8C3-6D9A-903F69940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3F76-05B4-4D3A-825F-947E834D0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34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5CF00-1821-10F3-6FC9-3D95F752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62E64-2365-5338-9BCE-F5CAC9D78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B643F-501C-264B-DEB4-8AB12F8E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20AB-0CBA-4DA8-9F0A-62B796F06C9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DCF3E-1C2E-7D5E-A5EA-0EE9B818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10435-520E-27E4-060E-D4991A317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3F76-05B4-4D3A-825F-947E834D0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4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40429-9A00-A706-6B52-7F54AF23F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8459F-0985-2F21-579D-150E50C1F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FC77B-E9A6-D96D-9F58-88142C215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20AB-0CBA-4DA8-9F0A-62B796F06C9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052CE-2085-05E2-C8CC-BA7A6733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B4EDE-C915-4020-3650-AE6DC8CA3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3F76-05B4-4D3A-825F-947E834D0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0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FF039-942D-FD80-DCA8-5C351E491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1DF9C-89D2-308C-609A-2F0E5A589B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6E5C1-4C32-B0F0-9819-FD03D4119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82BE5-D0B0-A940-E513-9ABFBF394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20AB-0CBA-4DA8-9F0A-62B796F06C9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778F5-20D4-2323-2434-44C3D6334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B3B70-F33D-E7A0-0E48-CC8D6162B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3F76-05B4-4D3A-825F-947E834D0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2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B2F50-0992-D1AF-D425-2C085BCD7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B1279-7688-EA7D-B9A8-DEBAEB6F8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B25D4A-F513-8606-1EC7-57E89B037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307427-B3B7-FAF4-8021-251EFA46F7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7C81F-C054-93E1-8469-E2F3494DBB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235F21-8587-D030-873F-C0DC73953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20AB-0CBA-4DA8-9F0A-62B796F06C9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55997C-C82E-3BF3-9BD1-4A32DFCE2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AEBA55-AEE4-A799-97EE-9DF7DECFB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3F76-05B4-4D3A-825F-947E834D0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7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BCB7B-EDD2-74D0-DB22-0DADD2BD9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66281A-ECB5-7631-08F2-AAE6B9B42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20AB-0CBA-4DA8-9F0A-62B796F06C9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3239CF-497F-C00F-303A-15D9FB285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476BB-2066-32A8-84BF-6C535402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3F76-05B4-4D3A-825F-947E834D0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7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452BD3-6ECD-FC63-6A11-78809FC7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20AB-0CBA-4DA8-9F0A-62B796F06C9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47840-D6A8-0EE5-3DB2-2A66BA94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C1B3A-9F1F-63F3-97D3-3B938E0F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3F76-05B4-4D3A-825F-947E834D0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6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4C087-BCD7-BA5B-0F6D-341505197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AD4F6-7DFA-31B1-9771-BEAF25C08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2831B-3E9B-7028-4628-8B51421A0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859EF-7A6A-CB5A-7DA0-49B33EA80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20AB-0CBA-4DA8-9F0A-62B796F06C9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4977B6-56DC-FFEE-9648-BD92E6B26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A958C-2C9A-76E7-07D2-D1804E04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3F76-05B4-4D3A-825F-947E834D0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1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26CC2-2BEE-80FC-CD95-3BC770E29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AF0762-FF68-2AAA-AD5F-144635198D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376CD-6265-E0E4-EB14-7C1E05403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F1EA3-0BD2-7200-21BD-BB35993D8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20AB-0CBA-4DA8-9F0A-62B796F06C9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5A2C37-8E28-6CBF-9749-649CA29D0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2AF13-62F7-F10B-4C2F-386A62AB7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3F76-05B4-4D3A-825F-947E834D0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2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0462B5-C667-1458-C1A1-48D16418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8BA71-C0EF-E1E4-B4F8-765724E21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B3FD3-3485-433D-6219-3D91F4581E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720AB-0CBA-4DA8-9F0A-62B796F06C9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C78FC-97E4-5A30-C9AB-10378951C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B1018-5FC1-1A43-B53F-52D5BA10E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B3F76-05B4-4D3A-825F-947E834D0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6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7194CB9-E275-42B5-AD3B-AB725A1898D3}"/>
              </a:ext>
            </a:extLst>
          </p:cNvPr>
          <p:cNvSpPr txBox="1"/>
          <p:nvPr/>
        </p:nvSpPr>
        <p:spPr>
          <a:xfrm>
            <a:off x="5101649" y="6447631"/>
            <a:ext cx="284501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67" b="1">
                <a:solidFill>
                  <a:srgbClr val="8A323A"/>
                </a:solidFill>
              </a:rPr>
              <a:t>Lesson 9 for March 4, 2023</a:t>
            </a:r>
            <a:endParaRPr lang="es-ES" sz="1867" b="1" dirty="0">
              <a:solidFill>
                <a:srgbClr val="8A323A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6902CF-A2F7-5D49-BFCB-402F50E4F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282" y="-45245"/>
            <a:ext cx="12254281" cy="6903245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362AE5-AF1D-FBFA-EFE0-AFC5CD8C7D1F}"/>
              </a:ext>
            </a:extLst>
          </p:cNvPr>
          <p:cNvSpPr txBox="1"/>
          <p:nvPr/>
        </p:nvSpPr>
        <p:spPr>
          <a:xfrm>
            <a:off x="-62282" y="-45245"/>
            <a:ext cx="5537796" cy="2400657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  <a:p>
            <a:pPr algn="ctr"/>
            <a:r>
              <a:rPr lang="my-MM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တပ်မက်ခြင်းကိုသတိပြုရှောင်ပါ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09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3084835-210C-9883-3CC9-AFB8E2694B73}"/>
              </a:ext>
            </a:extLst>
          </p:cNvPr>
          <p:cNvSpPr txBox="1"/>
          <p:nvPr/>
        </p:nvSpPr>
        <p:spPr>
          <a:xfrm rot="792027">
            <a:off x="0" y="2274838"/>
            <a:ext cx="12192000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 prst="convex"/>
              <a:contourClr>
                <a:schemeClr val="accent4"/>
              </a:contourClr>
            </a:sp3d>
          </a:bodyPr>
          <a:lstStyle/>
          <a:p>
            <a:pPr algn="ctr">
              <a:spcBef>
                <a:spcPts val="1600"/>
              </a:spcBef>
            </a:pPr>
            <a:r>
              <a:rPr lang="my-MM" sz="7200" b="1" dirty="0">
                <a:solidFill>
                  <a:srgbClr val="266110"/>
                </a:solidFill>
              </a:rPr>
              <a:t>လောဘကို ဘယ်လိုကျော်လွှားမလဲ။</a:t>
            </a:r>
            <a:endParaRPr lang="es-ES" sz="7200" b="1" dirty="0">
              <a:solidFill>
                <a:srgbClr val="2661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4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D2DA4B-A7D3-68A2-2C0C-D7F718B64098}"/>
              </a:ext>
            </a:extLst>
          </p:cNvPr>
          <p:cNvSpPr txBox="1"/>
          <p:nvPr/>
        </p:nvSpPr>
        <p:spPr>
          <a:xfrm>
            <a:off x="272143" y="101630"/>
            <a:ext cx="11571513" cy="1873452"/>
          </a:xfrm>
          <a:prstGeom prst="horizontalScroll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48000" bIns="4800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my-MM" sz="2133" b="1" dirty="0">
                <a:solidFill>
                  <a:schemeClr val="tx1"/>
                </a:solidFill>
                <a:latin typeface="Comic Sans MS" panose="030F0702030302020204" pitchFamily="66" charset="0"/>
              </a:rPr>
              <a:t>ရောင့်ရဲသောစိတ်ပါလျှင်၊ဘုရားဝတ်၌မွေ့လျော်ခြင်းသည်ကြီးစွာသောအကျိုးစီးပွားမှန်၏။အကြောင်းမူကား၊ငါတို့သည်ဤလောကထဲသို့အဘယ်အရာမျှမပါဘဲလာသည်ဖြစ်၍ထွက်သွားလျှင်လည်း၊အဘယ်အရာကိုမျှယူ၍မသွားနိုင်ဟုထင်ရှားလျှက်ရှိ၏။သို့ဖြစ်၍စားရန်၊ဝတ်ရန်ရှိသမျှနှင့်ရောင့်ရဲလျှက်နေကြကုန်အံ့။ 											</a:t>
            </a:r>
            <a:r>
              <a:rPr lang="es-E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(1 Timothy 6:6-8)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F2DC11A-B537-2AF7-8A96-F1E06522BF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9959891"/>
              </p:ext>
            </p:extLst>
          </p:nvPr>
        </p:nvGraphicFramePr>
        <p:xfrm>
          <a:off x="2008299" y="1923697"/>
          <a:ext cx="8175404" cy="4870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1825E4C-D156-2711-8B20-69308CC3A617}"/>
              </a:ext>
            </a:extLst>
          </p:cNvPr>
          <p:cNvSpPr txBox="1"/>
          <p:nvPr/>
        </p:nvSpPr>
        <p:spPr>
          <a:xfrm>
            <a:off x="1" y="1589339"/>
            <a:ext cx="12191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</a:pPr>
            <a:r>
              <a:rPr lang="my-MM" sz="2000" b="1" dirty="0"/>
              <a:t>ကျွန်ုပ်တို့သည် အပြစ်ရှိသော လောဘစိတ်ကြောင့် သွေးဆောင်ခံရဖူးပါက ကျွန်ုပ်တို့ ဘာလုပ်နိုင်မည်နည်း။</a:t>
            </a:r>
            <a:endParaRPr lang="es-ES" sz="2000" b="1" dirty="0"/>
          </a:p>
        </p:txBody>
      </p:sp>
      <p:sp>
        <p:nvSpPr>
          <p:cNvPr id="6" name="Rombo 5">
            <a:extLst>
              <a:ext uri="{FF2B5EF4-FFF2-40B4-BE49-F238E27FC236}">
                <a16:creationId xmlns:a16="http://schemas.microsoft.com/office/drawing/2014/main" id="{DB616EEC-F6C2-2E19-5F86-C94723E2B1BE}"/>
              </a:ext>
            </a:extLst>
          </p:cNvPr>
          <p:cNvSpPr/>
          <p:nvPr/>
        </p:nvSpPr>
        <p:spPr>
          <a:xfrm>
            <a:off x="123827" y="2084294"/>
            <a:ext cx="2057400" cy="2192436"/>
          </a:xfrm>
          <a:prstGeom prst="diamond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77"/>
            </a:stretch>
          </a:blipFill>
          <a:ln w="38100">
            <a:solidFill>
              <a:srgbClr val="00577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7" name="Rombo 6">
            <a:extLst>
              <a:ext uri="{FF2B5EF4-FFF2-40B4-BE49-F238E27FC236}">
                <a16:creationId xmlns:a16="http://schemas.microsoft.com/office/drawing/2014/main" id="{9D7BD236-FE87-0165-4FB7-28DD062052A7}"/>
              </a:ext>
            </a:extLst>
          </p:cNvPr>
          <p:cNvSpPr/>
          <p:nvPr/>
        </p:nvSpPr>
        <p:spPr>
          <a:xfrm>
            <a:off x="123827" y="4435643"/>
            <a:ext cx="2057400" cy="2190751"/>
          </a:xfrm>
          <a:prstGeom prst="diamond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A2006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8" name="Rombo 7">
            <a:extLst>
              <a:ext uri="{FF2B5EF4-FFF2-40B4-BE49-F238E27FC236}">
                <a16:creationId xmlns:a16="http://schemas.microsoft.com/office/drawing/2014/main" id="{1B2BF6B3-4F7E-7C3F-54C5-464A0CF77608}"/>
              </a:ext>
            </a:extLst>
          </p:cNvPr>
          <p:cNvSpPr/>
          <p:nvPr/>
        </p:nvSpPr>
        <p:spPr>
          <a:xfrm>
            <a:off x="10010773" y="2085979"/>
            <a:ext cx="2057400" cy="2190751"/>
          </a:xfrm>
          <a:prstGeom prst="diamond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sp>
        <p:nvSpPr>
          <p:cNvPr id="9" name="Rombo 8">
            <a:extLst>
              <a:ext uri="{FF2B5EF4-FFF2-40B4-BE49-F238E27FC236}">
                <a16:creationId xmlns:a16="http://schemas.microsoft.com/office/drawing/2014/main" id="{BA9EC910-A4FD-055F-C30F-17E095FAAA38}"/>
              </a:ext>
            </a:extLst>
          </p:cNvPr>
          <p:cNvSpPr/>
          <p:nvPr/>
        </p:nvSpPr>
        <p:spPr>
          <a:xfrm>
            <a:off x="10010773" y="4435643"/>
            <a:ext cx="2057400" cy="2190751"/>
          </a:xfrm>
          <a:prstGeom prst="diamond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B481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318288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DFA167-FC7C-4C4E-AF58-3B1ECB805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50"/>
                                        <p:tgtEl>
                                          <p:spTgt spid="2">
                                            <p:graphicEl>
                                              <a:dgm id="{AEDFA167-FC7C-4C4E-AF58-3B1ECB805F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129EB3-F06A-4F2E-80A6-2629FBB8A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4E129EB3-F06A-4F2E-80A6-2629FBB8A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4E129EB3-F06A-4F2E-80A6-2629FBB8A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4E129EB3-F06A-4F2E-80A6-2629FBB8A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4E129EB3-F06A-4F2E-80A6-2629FBB8A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4E129EB3-F06A-4F2E-80A6-2629FBB8A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B13D2E-FA0D-48EE-95AB-7574F4339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25B13D2E-FA0D-48EE-95AB-7574F4339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25B13D2E-FA0D-48EE-95AB-7574F4339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25B13D2E-FA0D-48EE-95AB-7574F4339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25B13D2E-FA0D-48EE-95AB-7574F4339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25B13D2E-FA0D-48EE-95AB-7574F4339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445EA6-E492-466A-B4FF-CFFF8E73E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0E445EA6-E492-466A-B4FF-CFFF8E73E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0E445EA6-E492-466A-B4FF-CFFF8E73E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0E445EA6-E492-466A-B4FF-CFFF8E73ED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0E445EA6-E492-466A-B4FF-CFFF8E73E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0E445EA6-E492-466A-B4FF-CFFF8E73E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FB6A1F-A10B-4622-A5B7-441235B0B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44FB6A1F-A10B-4622-A5B7-441235B0B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44FB6A1F-A10B-4622-A5B7-441235B0B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44FB6A1F-A10B-4622-A5B7-441235B0B9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44FB6A1F-A10B-4622-A5B7-441235B0B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44FB6A1F-A10B-4622-A5B7-441235B0B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2" grpId="0" uiExpand="1">
        <p:bldSub>
          <a:bldDgm bld="one"/>
        </p:bldSub>
      </p:bldGraphic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FB3A0E-CE18-EBF0-692B-FA1DEAD7E573}"/>
              </a:ext>
            </a:extLst>
          </p:cNvPr>
          <p:cNvSpPr txBox="1"/>
          <p:nvPr/>
        </p:nvSpPr>
        <p:spPr>
          <a:xfrm>
            <a:off x="293914" y="814101"/>
            <a:ext cx="1189808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3200" b="1" dirty="0">
                <a:latin typeface="Constantia" panose="02030602050306030303" pitchFamily="18" charset="0"/>
              </a:rPr>
              <a:t>“ကျွန်ုပ်တို့၏စိတ်သည် ခရစ်တော်နှင့် ကောင်းကင်လောကအပေါ်တွင် ပိုမိုနေထိုင်ခွင့်ရပါက၊ သခင်ဘုရား၏တိုက်ပွဲများကို တိုက်ခိုက်ရာတွင် အစွမ်းထက်သောနှိုးဆွမှုနှင့် အထောက်အပံ့ကို ကျွန်ုပ်တို့ ရှာဖွေသင့်သည်။ အကယ်၍မကြာမီကျွန်ုပ်တို့၏အိမ်ဖြစ်လာမည့်ပိုကောင်းသောပြည်၏ ဂုဏ်ကျက်သရေများကိုတွေးတောစိတ်ကူးနေလျင်မာနနှင့်လောကီကိုချစ်ခြင်းတို့သည်၎င်းတို့၏စွမ်းအားများဆုံးရှုံးသွားမည်ဖြစ်သည် ။ ခရစ်တော်၏ ချစ်စဖွယ်ကောင်းခြင်းအပြင်၊ မြေကြီးပေါ်ရှိ ဆွဲဆောင်မှုအားလုံးသည် တန်ဖိုးနည်းသည်ဟုထင်ရလိမ့်မည်။”</a:t>
            </a:r>
            <a:endParaRPr lang="es-ES" sz="32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364DBA-ED62-69B4-94F3-19F31B0329A1}"/>
              </a:ext>
            </a:extLst>
          </p:cNvPr>
          <p:cNvSpPr txBox="1"/>
          <p:nvPr/>
        </p:nvSpPr>
        <p:spPr>
          <a:xfrm>
            <a:off x="4937184" y="5542799"/>
            <a:ext cx="6967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/>
              <a:t>E. G. W. (Counsels for the Church, cp. 6, p. 57)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63137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ersonas comiendo en una mesa&#10;&#10;Descripción generada automáticamente con confianza media">
            <a:extLst>
              <a:ext uri="{FF2B5EF4-FFF2-40B4-BE49-F238E27FC236}">
                <a16:creationId xmlns:a16="http://schemas.microsoft.com/office/drawing/2014/main" id="{EC8B1EED-EB0F-B28F-FAB4-7F6F55D2EF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" y="0"/>
            <a:ext cx="3975444" cy="6648451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</p:spPr>
      </p:pic>
      <p:pic>
        <p:nvPicPr>
          <p:cNvPr id="10" name="Imagen 9" descr="Imagen que contiene persona, hombre, sostener, comiendo&#10;&#10;Descripción generada automáticamente">
            <a:extLst>
              <a:ext uri="{FF2B5EF4-FFF2-40B4-BE49-F238E27FC236}">
                <a16:creationId xmlns:a16="http://schemas.microsoft.com/office/drawing/2014/main" id="{15A994FB-E643-06D0-2521-C6A222AC11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8881" y="-2"/>
            <a:ext cx="3872656" cy="4306595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</p:spPr>
      </p:pic>
      <p:pic>
        <p:nvPicPr>
          <p:cNvPr id="6" name="Imagen 5" descr="Un niño acostado en un sillón&#10;&#10;Descripción generada automáticamente con confianza baja">
            <a:extLst>
              <a:ext uri="{FF2B5EF4-FFF2-40B4-BE49-F238E27FC236}">
                <a16:creationId xmlns:a16="http://schemas.microsoft.com/office/drawing/2014/main" id="{5770CABC-D76C-A6D6-9A82-BAA49A8A27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4954" y="-1"/>
            <a:ext cx="3997047" cy="4306593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CD059A0-1F61-962C-EE0C-B081611AD102}"/>
              </a:ext>
            </a:extLst>
          </p:cNvPr>
          <p:cNvSpPr txBox="1"/>
          <p:nvPr/>
        </p:nvSpPr>
        <p:spPr>
          <a:xfrm>
            <a:off x="4388351" y="4448362"/>
            <a:ext cx="7613205" cy="220008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my-MM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‘‘ထိုမှတစ်ပါး၊လောဘလွန်ကျူးခြင်းကိုသတိနှင့်ကြဉ်ရှောင်ကြလော့။အကြောင်းမူကား၊စည်းစိမ် ရှိသော်လည်း စည်းစိမ်၌အသက် မတည်ဟု မိန့်တော်မူ၏’’ (လုကာ၊ ၁၂း၁၅)။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6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4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C2C1C87-6FD1-3081-25D6-6ED2E2C045E4}"/>
              </a:ext>
            </a:extLst>
          </p:cNvPr>
          <p:cNvSpPr txBox="1"/>
          <p:nvPr/>
        </p:nvSpPr>
        <p:spPr>
          <a:xfrm>
            <a:off x="6792162" y="3962481"/>
            <a:ext cx="5065823" cy="288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sz="2400" b="1" dirty="0">
                <a:solidFill>
                  <a:srgbClr val="591627"/>
                </a:solidFill>
              </a:rPr>
              <a:t>လောဘ၏ မူလအစ</a:t>
            </a:r>
            <a:endParaRPr lang="en-US" sz="2400" b="1" dirty="0">
              <a:solidFill>
                <a:srgbClr val="591627"/>
              </a:solidFill>
            </a:endParaRPr>
          </a:p>
          <a:p>
            <a:endParaRPr lang="en-US" sz="2400" b="1" dirty="0">
              <a:solidFill>
                <a:srgbClr val="241665"/>
              </a:solidFill>
            </a:endParaRPr>
          </a:p>
          <a:p>
            <a:r>
              <a:rPr lang="my-MM" sz="2400" b="1" dirty="0">
                <a:solidFill>
                  <a:srgbClr val="241665"/>
                </a:solidFill>
              </a:rPr>
              <a:t>လောဘစိတ်၏ ဥပမာများ-</a:t>
            </a:r>
            <a:endParaRPr lang="en-US" sz="2400" b="1" dirty="0">
              <a:solidFill>
                <a:srgbClr val="241665"/>
              </a:solidFill>
            </a:endParaRPr>
          </a:p>
          <a:p>
            <a:r>
              <a:rPr lang="es-ES" sz="2400" b="1" dirty="0"/>
              <a:t>	</a:t>
            </a:r>
            <a:r>
              <a:rPr lang="my-MM" sz="2400" b="1" dirty="0"/>
              <a:t>အာခန်</a:t>
            </a:r>
            <a:endParaRPr lang="es-ES" sz="2400" b="1" dirty="0"/>
          </a:p>
          <a:p>
            <a:r>
              <a:rPr lang="es-ES" sz="2400" b="1" dirty="0"/>
              <a:t>	</a:t>
            </a:r>
            <a:r>
              <a:rPr lang="my-MM" sz="2400" b="1" dirty="0"/>
              <a:t>ယုဒ</a:t>
            </a:r>
            <a:endParaRPr lang="es-ES" sz="2400" b="1" dirty="0"/>
          </a:p>
          <a:p>
            <a:r>
              <a:rPr lang="es-ES" sz="2400" b="1" dirty="0"/>
              <a:t>	</a:t>
            </a:r>
            <a:r>
              <a:rPr lang="my-MM" sz="2400" b="1" dirty="0"/>
              <a:t>အာနနိနှင့် ရှဖိရ</a:t>
            </a:r>
            <a:endParaRPr lang="es-ES" sz="2400" b="1" dirty="0"/>
          </a:p>
          <a:p>
            <a:pPr>
              <a:spcBef>
                <a:spcPts val="1600"/>
              </a:spcBef>
            </a:pPr>
            <a:r>
              <a:rPr lang="my-MM" sz="2400" b="1" dirty="0">
                <a:solidFill>
                  <a:srgbClr val="266110"/>
                </a:solidFill>
              </a:rPr>
              <a:t>လောဘကို ဘယ်လိုကျော်လွှားမလဲ။</a:t>
            </a:r>
            <a:endParaRPr lang="es-ES" sz="2400" b="1" dirty="0">
              <a:solidFill>
                <a:srgbClr val="26611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50C2BB-F52B-87AA-C31E-F523F0EA7890}"/>
              </a:ext>
            </a:extLst>
          </p:cNvPr>
          <p:cNvSpPr txBox="1"/>
          <p:nvPr/>
        </p:nvSpPr>
        <p:spPr>
          <a:xfrm>
            <a:off x="132313" y="200178"/>
            <a:ext cx="73029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sz="2200" b="1" dirty="0"/>
              <a:t>လိုချင်တပ်မက်ခြင်းသည် တစ်ခုခုကို အလွန်လိုချင်ခြင်း ဖြစ်သည်။</a:t>
            </a:r>
            <a:endParaRPr lang="en-US" sz="2200" b="1" dirty="0"/>
          </a:p>
          <a:p>
            <a:endParaRPr lang="en-US" sz="2200" b="1" dirty="0"/>
          </a:p>
          <a:p>
            <a:r>
              <a:rPr lang="my-MM" sz="2200" b="1" dirty="0"/>
              <a:t>ဆယ်ခုမြောက်ပညတ်တော်သည်ကျွန်ုပ်တို့၏မဟုတ်သောအရာများကိုတပ်မက်ခြင်းအကြောင်းသတိပေးသည်။လောဘလွန်ကဲ</a:t>
            </a:r>
            <a:r>
              <a:rPr lang="en-US" sz="2200" b="1" dirty="0"/>
              <a:t> </a:t>
            </a:r>
            <a:r>
              <a:rPr lang="my-MM" sz="2200" b="1" dirty="0"/>
              <a:t>ခြင်းသည်ရုပ်တုကိုးကွယ်ခြင်းဖြစ်သည်ဟုပေါလုပြောခဲ့သည်၊ထို့ကြောင့်လောဘကြီးသူများသည်ဒုတိယပညတ်ကိုလွန်ကျူးကြ</a:t>
            </a:r>
            <a:r>
              <a:rPr lang="en-US" sz="2200" b="1" dirty="0"/>
              <a:t> </a:t>
            </a:r>
            <a:r>
              <a:rPr lang="my-MM" sz="2200" b="1" dirty="0"/>
              <a:t>သည်(ကော၃း၅)။လောဘစိတ်ကဘယ်လိုဖြစ်တည်လာသလဲ၊စွဲလန်းနေတဲ့လူတွေရဲ့ဇာတ်လမ်းတွေကိုလေ့လာကြည့်ရအောင်။အဲဒါကိုဘယ်လိုကျော်ဖြတ်ရမလဲဆိုတာကိုလည်းလေ့လာသွားမှာပါ။</a:t>
            </a:r>
            <a:endParaRPr lang="es-ES" sz="2200" b="1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1EF9CBB0-2D23-785F-A15E-1EED2BFA7189}"/>
              </a:ext>
            </a:extLst>
          </p:cNvPr>
          <p:cNvGrpSpPr/>
          <p:nvPr/>
        </p:nvGrpSpPr>
        <p:grpSpPr>
          <a:xfrm>
            <a:off x="7435295" y="165101"/>
            <a:ext cx="4605341" cy="3282951"/>
            <a:chOff x="5576471" y="123825"/>
            <a:chExt cx="3454006" cy="2462213"/>
          </a:xfrm>
        </p:grpSpPr>
        <p:pic>
          <p:nvPicPr>
            <p:cNvPr id="7" name="Imagen 6" descr="Personas sentadas en una mesa&#10;&#10;Descripción generada automáticamente con confianza media">
              <a:extLst>
                <a:ext uri="{FF2B5EF4-FFF2-40B4-BE49-F238E27FC236}">
                  <a16:creationId xmlns:a16="http://schemas.microsoft.com/office/drawing/2014/main" id="{E3ED8382-0807-D0D1-9147-CA49080BE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6471" y="123825"/>
              <a:ext cx="3454006" cy="2462213"/>
            </a:xfrm>
            <a:prstGeom prst="rect">
              <a:avLst/>
            </a:prstGeom>
            <a:ln w="88900" cap="sq" cmpd="thickThin">
              <a:solidFill>
                <a:srgbClr val="2E6282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F318681A-40C7-E8C1-10AD-55B7F05D2AEE}"/>
                </a:ext>
              </a:extLst>
            </p:cNvPr>
            <p:cNvSpPr txBox="1"/>
            <p:nvPr/>
          </p:nvSpPr>
          <p:spPr>
            <a:xfrm>
              <a:off x="6549657" y="347328"/>
              <a:ext cx="945158" cy="500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y-MM" sz="1867" b="1" dirty="0"/>
                <a:t>မတပ်မက်ရ။</a:t>
              </a:r>
              <a:endParaRPr lang="es-ES" sz="1600" b="1" dirty="0"/>
            </a:p>
          </p:txBody>
        </p:sp>
      </p:grpSp>
      <p:pic>
        <p:nvPicPr>
          <p:cNvPr id="13" name="Imagen 12" descr="Imagen que contiene persona, hombre, mujer, tabla&#10;&#10;Descripción generada automáticamente">
            <a:extLst>
              <a:ext uri="{FF2B5EF4-FFF2-40B4-BE49-F238E27FC236}">
                <a16:creationId xmlns:a16="http://schemas.microsoft.com/office/drawing/2014/main" id="{689C3B46-09C4-F93B-2F4F-B5FDAB45E7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239" y="3613740"/>
            <a:ext cx="5065823" cy="2999617"/>
          </a:xfrm>
          <a:prstGeom prst="rect">
            <a:avLst/>
          </a:prstGeom>
          <a:ln w="38100" cap="sq">
            <a:solidFill>
              <a:srgbClr val="EDD66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 descr="Imagen que contiene verde, tabla, oscuro, luz&#10;&#10;Descripción generada automáticamente">
            <a:extLst>
              <a:ext uri="{FF2B5EF4-FFF2-40B4-BE49-F238E27FC236}">
                <a16:creationId xmlns:a16="http://schemas.microsoft.com/office/drawing/2014/main" id="{10BA78D9-E5F1-69A0-23D3-895D09D96D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68667" y="6251188"/>
            <a:ext cx="268747" cy="387920"/>
          </a:xfrm>
          <a:prstGeom prst="rect">
            <a:avLst/>
          </a:prstGeom>
        </p:spPr>
      </p:pic>
      <p:pic>
        <p:nvPicPr>
          <p:cNvPr id="20" name="Imagen 19" descr="Una pantalla azul&#10;&#10;Descripción generada automáticamente con confianza baja">
            <a:extLst>
              <a:ext uri="{FF2B5EF4-FFF2-40B4-BE49-F238E27FC236}">
                <a16:creationId xmlns:a16="http://schemas.microsoft.com/office/drawing/2014/main" id="{D643A869-5718-A724-F365-D64FEB8B0D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68667" y="4592613"/>
            <a:ext cx="268747" cy="387920"/>
          </a:xfrm>
          <a:prstGeom prst="rect">
            <a:avLst/>
          </a:prstGeom>
        </p:spPr>
      </p:pic>
      <p:pic>
        <p:nvPicPr>
          <p:cNvPr id="22" name="Imagen 21" descr="Imagen que contiene tabla, oscuro, cerca, naranja&#10;&#10;Descripción generada automáticamente">
            <a:extLst>
              <a:ext uri="{FF2B5EF4-FFF2-40B4-BE49-F238E27FC236}">
                <a16:creationId xmlns:a16="http://schemas.microsoft.com/office/drawing/2014/main" id="{4E494C2A-B411-143C-6335-EA26BDA00E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68667" y="4019407"/>
            <a:ext cx="268747" cy="387920"/>
          </a:xfrm>
          <a:prstGeom prst="rect">
            <a:avLst/>
          </a:prstGeom>
        </p:spPr>
      </p:pic>
      <p:pic>
        <p:nvPicPr>
          <p:cNvPr id="23" name="Imagen 22" descr="Forma&#10;&#10;Descripción generada automáticamente">
            <a:extLst>
              <a:ext uri="{FF2B5EF4-FFF2-40B4-BE49-F238E27FC236}">
                <a16:creationId xmlns:a16="http://schemas.microsoft.com/office/drawing/2014/main" id="{FBB0A9D8-9457-A8E5-C9E3-8A10FC52D1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3875" y="5734818"/>
            <a:ext cx="327348" cy="311060"/>
          </a:xfrm>
          <a:prstGeom prst="rect">
            <a:avLst/>
          </a:prstGeom>
        </p:spPr>
      </p:pic>
      <p:pic>
        <p:nvPicPr>
          <p:cNvPr id="24" name="Imagen 23" descr="Forma&#10;&#10;Descripción generada automáticamente">
            <a:extLst>
              <a:ext uri="{FF2B5EF4-FFF2-40B4-BE49-F238E27FC236}">
                <a16:creationId xmlns:a16="http://schemas.microsoft.com/office/drawing/2014/main" id="{02698E59-A6F5-70D2-B55E-690C0D008E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3875" y="5356567"/>
            <a:ext cx="327348" cy="311060"/>
          </a:xfrm>
          <a:prstGeom prst="rect">
            <a:avLst/>
          </a:prstGeom>
        </p:spPr>
      </p:pic>
      <p:pic>
        <p:nvPicPr>
          <p:cNvPr id="25" name="Imagen 24" descr="Forma&#10;&#10;Descripción generada automáticamente">
            <a:extLst>
              <a:ext uri="{FF2B5EF4-FFF2-40B4-BE49-F238E27FC236}">
                <a16:creationId xmlns:a16="http://schemas.microsoft.com/office/drawing/2014/main" id="{DAB629DB-955A-E34C-2D3E-93D61EE52C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3875" y="4997127"/>
            <a:ext cx="327348" cy="31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98428E5-B569-38A2-5509-69EA9FA436B4}"/>
              </a:ext>
            </a:extLst>
          </p:cNvPr>
          <p:cNvSpPr txBox="1"/>
          <p:nvPr/>
        </p:nvSpPr>
        <p:spPr>
          <a:xfrm rot="856477">
            <a:off x="592559" y="1960724"/>
            <a:ext cx="11180864" cy="3416320"/>
          </a:xfrm>
          <a:prstGeom prst="rect">
            <a:avLst/>
          </a:prstGeom>
          <a:solidFill>
            <a:srgbClr val="92D050"/>
          </a:solidFill>
        </p:spPr>
        <p:txBody>
          <a:bodyPr wrap="square" anchor="t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 prst="convex"/>
              <a:contourClr>
                <a:srgbClr val="9285D9"/>
              </a:contourClr>
            </a:sp3d>
          </a:bodyPr>
          <a:lstStyle>
            <a:defPPr>
              <a:defRPr lang="en-US"/>
            </a:defPPr>
            <a:lvl1pPr algn="ctr">
              <a:defRPr sz="54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0C6BB"/>
                </a:solidFill>
              </a:defRPr>
            </a:lvl1pPr>
          </a:lstStyle>
          <a:p>
            <a:endParaRPr lang="en-US" sz="7200" b="1" dirty="0">
              <a:solidFill>
                <a:srgbClr val="591627"/>
              </a:solidFill>
            </a:endParaRPr>
          </a:p>
          <a:p>
            <a:r>
              <a:rPr lang="my-MM" sz="7200" b="1" dirty="0">
                <a:solidFill>
                  <a:srgbClr val="591627"/>
                </a:solidFill>
              </a:rPr>
              <a:t>လောဘ၏မူလအစ</a:t>
            </a:r>
            <a:endParaRPr lang="en-US" sz="7200" b="1" dirty="0">
              <a:solidFill>
                <a:srgbClr val="591627"/>
              </a:solidFill>
            </a:endParaRPr>
          </a:p>
          <a:p>
            <a:endParaRPr lang="en-US" sz="7200" b="1" dirty="0">
              <a:solidFill>
                <a:srgbClr val="2416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1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7F22D2-EEB0-8CDC-24E0-3934F92C0806}"/>
              </a:ext>
            </a:extLst>
          </p:cNvPr>
          <p:cNvSpPr txBox="1"/>
          <p:nvPr/>
        </p:nvSpPr>
        <p:spPr>
          <a:xfrm>
            <a:off x="15576" y="270559"/>
            <a:ext cx="12176424" cy="10770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ES" sz="2133" b="1" dirty="0"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latin typeface="Comic Sans MS" panose="030F0702030302020204" pitchFamily="66" charset="0"/>
              </a:rPr>
              <a:t>သင်ကလည်း၊ ကောင်းကင်ပေါ်သို့ငါတက်မည်။ ဘုရားသခင်၏ကြယ်တို့အပေါ်မှာငါ့ပလ္လင်ကိုငါချီးမြှောက်မည်။ မြောက်မျက်နှာဘက်ဗျာဒိတ်တော်တောင်ပေါ်မှာငါထိုင်မည်။မိုဃ်းတိမ်ထိပ်ပေါ်သို့ငါတက်မည်။အမြင့်ဆုံးသောဘုရားကဲ့သို့ ငါနေမည်ဟု စိတ်အကြံရှိလြေပီ။ </a:t>
            </a:r>
            <a:r>
              <a:rPr lang="es-ES" sz="2133" b="1" dirty="0"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latin typeface="Comic Sans MS" panose="030F0702030302020204" pitchFamily="66" charset="0"/>
              </a:rPr>
              <a:t>Isaiah</a:t>
            </a:r>
            <a:r>
              <a:rPr lang="es-ES" sz="1600" b="1" dirty="0">
                <a:latin typeface="Comic Sans MS" panose="030F0702030302020204" pitchFamily="66" charset="0"/>
              </a:rPr>
              <a:t> 14:13-14)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879F1C8-D7C8-DAD9-B8E1-48F5A80EDD0D}"/>
              </a:ext>
            </a:extLst>
          </p:cNvPr>
          <p:cNvSpPr txBox="1"/>
          <p:nvPr/>
        </p:nvSpPr>
        <p:spPr>
          <a:xfrm>
            <a:off x="5629276" y="1770488"/>
            <a:ext cx="65471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ဘုရားသခင်သည်သူ၏သတ္တဝါများအားပျော်ရွှင်ရန် လိုအပ်သမျှကိုပေးခဲ့သည်။သို့သော်၊ဘုရားသခင်အ</a:t>
            </a:r>
            <a:r>
              <a:rPr lang="en-US" sz="2400" b="1" dirty="0"/>
              <a:t> </a:t>
            </a:r>
            <a:r>
              <a:rPr lang="my-MM" sz="2400" b="1" dirty="0"/>
              <a:t>ထက်တွင်ချီးမြှောက်လိုသောဆန္ဒသည်လူစီဖာ၏နှလုံးသားထဲတွင်နားမလည်နိုင်စွာကြီးထွားလာခဲ့သည်။လူ စီဖာသည် ဖန်ဆင်းရှင်တစ်ဦးတည်းသာ ရရှိနိုင်သော ဝတ်ပြုကိုးကွယ်မှုကို နှစ်သက်ခဲ့သည်။ သူသည် ဘုရားသခင်၏ ပလ္လင်တော်ကိုပင် တပ်မက်ခဲ့သည် (ဟေရှာ ၁၄း၁၂-၁၄)။</a:t>
            </a:r>
            <a:endParaRPr lang="es-ES" sz="2400" b="1" dirty="0"/>
          </a:p>
        </p:txBody>
      </p:sp>
      <p:pic>
        <p:nvPicPr>
          <p:cNvPr id="7" name="Imagen 6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80406090-CF0F-3E31-65EB-DB198BCC41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92" y="1692587"/>
            <a:ext cx="5310517" cy="2961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275A585-7460-9662-1F2B-486A59AD2B8F}"/>
              </a:ext>
            </a:extLst>
          </p:cNvPr>
          <p:cNvSpPr txBox="1"/>
          <p:nvPr/>
        </p:nvSpPr>
        <p:spPr>
          <a:xfrm>
            <a:off x="0" y="4753307"/>
            <a:ext cx="7349303" cy="1887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>
                <a:effectLst>
                  <a:glow rad="127000">
                    <a:srgbClr val="406C9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နောက်ပိုင်းတွင် ဧဝအား အလားတူပြစ်မှုကျူးလွန်ရန်လှည့်ဖြားပြီး ဘုရားသခင်တားမြစ်ထားသည့်အရာကို လိုချင်တပ်မက်စေရန်၊ အကောင်းအဆိုးကိုသိသောအပင် </a:t>
            </a:r>
            <a:r>
              <a:rPr lang="en-US" sz="2200" b="1" dirty="0">
                <a:effectLst>
                  <a:glow rad="127000">
                    <a:srgbClr val="406C9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my-MM" sz="2200" b="1" dirty="0">
                <a:effectLst>
                  <a:glow rad="127000">
                    <a:srgbClr val="406C9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200" b="1" dirty="0">
                <a:effectLst>
                  <a:glow rad="127000">
                    <a:srgbClr val="406C9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Gn. 3:6)</a:t>
            </a:r>
            <a:r>
              <a:rPr lang="my-MM" sz="2200" b="1" dirty="0">
                <a:effectLst>
                  <a:glow rad="127000">
                    <a:srgbClr val="406C9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။</a:t>
            </a:r>
            <a:endParaRPr lang="en-US" sz="2200" b="1" dirty="0">
              <a:effectLst>
                <a:glow rad="127000">
                  <a:srgbClr val="406C9B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800"/>
              </a:spcBef>
            </a:pPr>
            <a:r>
              <a:rPr lang="my-MM" sz="2200" b="1" dirty="0">
                <a:effectLst>
                  <a:glow rad="127000">
                    <a:srgbClr val="406C9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ဤသို့ဖြင့်လောဘစိတ်သည်ကျွန်ုပ်တို့၏အပြစ်သဘောသဘာဝ၏ အစိတ်အပိုင်းတစ်ခုဖြစ်လာသည်။</a:t>
            </a:r>
            <a:endParaRPr lang="es-ES" sz="2200" b="1" dirty="0">
              <a:effectLst>
                <a:glow rad="127000">
                  <a:srgbClr val="406C9B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n 12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8790ED30-2336-16B9-FEA0-6E3CF9988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288" y="4685958"/>
            <a:ext cx="4460552" cy="2072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5">
                <a:lumMod val="7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52892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09A085-E641-3F1A-9966-57905C2CAE77}"/>
              </a:ext>
            </a:extLst>
          </p:cNvPr>
          <p:cNvSpPr txBox="1"/>
          <p:nvPr/>
        </p:nvSpPr>
        <p:spPr>
          <a:xfrm rot="767727">
            <a:off x="2" y="2931428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 prst="convex"/>
              <a:contourClr>
                <a:srgbClr val="CF9DA8"/>
              </a:contourClr>
            </a:sp3d>
          </a:bodyPr>
          <a:lstStyle>
            <a:defPPr>
              <a:defRPr lang="en-US"/>
            </a:defPPr>
            <a:lvl1pPr algn="ctr">
              <a:defRPr sz="54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0C6BB"/>
                </a:solidFill>
              </a:defRPr>
            </a:lvl1pPr>
          </a:lstStyle>
          <a:p>
            <a:r>
              <a:rPr lang="my-MM" sz="7200" b="1" dirty="0">
                <a:solidFill>
                  <a:srgbClr val="241665"/>
                </a:solidFill>
              </a:rPr>
              <a:t>လောဘစိတ်၏ဥပမာများ-</a:t>
            </a:r>
            <a:endParaRPr lang="en-US" sz="7200" b="1" dirty="0">
              <a:solidFill>
                <a:srgbClr val="2416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3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3008CD7-D51F-A8DD-0E50-3E41278430A3}"/>
              </a:ext>
            </a:extLst>
          </p:cNvPr>
          <p:cNvSpPr txBox="1"/>
          <p:nvPr/>
        </p:nvSpPr>
        <p:spPr>
          <a:xfrm>
            <a:off x="0" y="561985"/>
            <a:ext cx="51468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7200" b="1" spc="8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D121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အာခန်</a:t>
            </a:r>
            <a:endParaRPr lang="es-ES" sz="7200" b="1" spc="800" dirty="0">
              <a:ln w="13462">
                <a:solidFill>
                  <a:schemeClr val="bg1"/>
                </a:solidFill>
                <a:prstDash val="solid"/>
              </a:ln>
              <a:solidFill>
                <a:srgbClr val="7D1216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A41749-3A92-38D6-3FCC-D3DD4841CFFE}"/>
              </a:ext>
            </a:extLst>
          </p:cNvPr>
          <p:cNvSpPr txBox="1"/>
          <p:nvPr/>
        </p:nvSpPr>
        <p:spPr>
          <a:xfrm>
            <a:off x="4612494" y="104015"/>
            <a:ext cx="7298868" cy="1725011"/>
          </a:xfrm>
          <a:prstGeom prst="roundRect">
            <a:avLst/>
          </a:prstGeom>
          <a:solidFill>
            <a:schemeClr val="lt1">
              <a:alpha val="91000"/>
            </a:schemeClr>
          </a:solidFill>
          <a:ln w="38100">
            <a:solidFill>
              <a:srgbClr val="7D1216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tIns="0" bIns="0">
            <a:spAutoFit/>
          </a:bodyPr>
          <a:lstStyle/>
          <a:p>
            <a:pPr algn="ctr"/>
            <a:r>
              <a:rPr lang="my-MM" sz="2133" b="1" dirty="0">
                <a:solidFill>
                  <a:srgbClr val="282983"/>
                </a:solidFill>
                <a:latin typeface="Comic Sans MS" panose="030F0702030302020204" pitchFamily="66" charset="0"/>
              </a:rPr>
              <a:t>လုယူသောဥစ္စာတို့တွင် မြတ်သောဗာဗုလုန်ဝတ်လုံ၊ ငွေနှစ်ပိသာ၊ ရွေတုံးအကျပ်ငါးဆယ်ကိုကျွန်တော်မြင်သဖြင့်၊ တပ်မက်၍ သိမ်းယူမိပါပြီ။ ကျွန်တော်တဲအတွင်းမြေ၌မြှုပ်လျက်ငွေသည် အောက်ဆုံးရှိပါသည်ဟုယောရှုအားပြန်လျှောက်ေလ၏။ </a:t>
            </a:r>
            <a:r>
              <a:rPr lang="es-ES" sz="2133" b="1" dirty="0">
                <a:solidFill>
                  <a:srgbClr val="282983"/>
                </a:solidFill>
                <a:latin typeface="Comic Sans MS" panose="030F0702030302020204" pitchFamily="66" charset="0"/>
              </a:rPr>
              <a:t>[…]” </a:t>
            </a:r>
            <a:r>
              <a:rPr lang="es-ES" sz="1600" b="1" dirty="0">
                <a:solidFill>
                  <a:srgbClr val="282983"/>
                </a:solidFill>
                <a:latin typeface="Comic Sans MS" panose="030F0702030302020204" pitchFamily="66" charset="0"/>
              </a:rPr>
              <a:t>(Joshua 7:21)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60942B-8DE0-B7B4-8E41-412A287AD2DF}"/>
              </a:ext>
            </a:extLst>
          </p:cNvPr>
          <p:cNvSpPr txBox="1"/>
          <p:nvPr/>
        </p:nvSpPr>
        <p:spPr>
          <a:xfrm>
            <a:off x="61433" y="1873051"/>
            <a:ext cx="68879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ဟေဗြဲစကားလုံး </a:t>
            </a:r>
            <a:r>
              <a:rPr lang="en-US" sz="2400" b="1" dirty="0" err="1"/>
              <a:t>châmad</a:t>
            </a:r>
            <a:r>
              <a:rPr lang="en-US" sz="2400" b="1" dirty="0"/>
              <a:t> </a:t>
            </a:r>
            <a:r>
              <a:rPr lang="my-MM" sz="2400" b="1" dirty="0"/>
              <a:t>သို့မဟုတ် </a:t>
            </a:r>
            <a:r>
              <a:rPr lang="en-US" sz="2400" b="1" dirty="0" err="1"/>
              <a:t>chemdâh</a:t>
            </a:r>
            <a:r>
              <a:rPr lang="en-US" sz="2400" b="1" dirty="0"/>
              <a:t> (</a:t>
            </a:r>
            <a:r>
              <a:rPr lang="my-MM" sz="2400" b="1" dirty="0"/>
              <a:t>တပ်မက်ရန်) သည် မကောင်းသောအရာကို မဆိုလိုပါ။ လှပသော၊နှစ်လိုဖွယ်ကောင်းသော၊နှစ်သက်ဖွယ်ကောင်းသော၊ ချစ်လှစွာသော၊ နှစ်သက်ဖွယ်ကောင်းသော၊ လိုချင်တပ်မက်ဖွယ်ဟူ၍ဘာသာပြန်ဆိုနိုင်သည်။ဤစကားလုံးသည် ဒံယေလအား “အလွန်ချစ်လှစွာသော” (</a:t>
            </a:r>
            <a:r>
              <a:rPr lang="en-US" sz="2400" b="1" dirty="0"/>
              <a:t>Dn. 9:23) </a:t>
            </a:r>
            <a:r>
              <a:rPr lang="my-MM" sz="2400" b="1" dirty="0"/>
              <a:t>သို့မဟုတ် ယေရှုအား “အလိုဆန္ဒ” အဖြစ် မိတ်ဆက်ပေးရန် အသုံးပြုခဲ့သည် (ဟဂ္ဂ. 2:7)။ပြဿနာက</a:t>
            </a:r>
            <a:r>
              <a:rPr lang="en-US" sz="2400" b="1" dirty="0" err="1"/>
              <a:t>Achan</a:t>
            </a:r>
            <a:r>
              <a:rPr lang="my-MM" sz="2400" b="1" dirty="0"/>
              <a:t>ကဲ့သို့ကျွန်ုပ်တို့၏မဟုတ်သောအရာကိုလိုချင်နေခြင်းဖြစ်သည်။အာခန်၏လောဘကြီးခြင်းသည်သူ့ကိုယ်သူပျက်စီးစေကာသူ့မိသားစုတစ်ခုလုံးကိုလည်း ထိခိုက်စေခဲ့သည်။ လူသုံးဆယ့်ခြောက်ယောက် သေဆုံးခဲ့သည် (ယော ၇း၅၊ ၁၀-၁၁၊ ၁၅၊ ၂၄-၂၆)။</a:t>
            </a:r>
            <a:endParaRPr lang="es-ES" sz="2400" b="1" dirty="0"/>
          </a:p>
        </p:txBody>
      </p:sp>
      <p:pic>
        <p:nvPicPr>
          <p:cNvPr id="4" name="Imagen 3" descr="Mujer sentada en una silla&#10;&#10;Descripción generada automáticamente con confianza baja">
            <a:extLst>
              <a:ext uri="{FF2B5EF4-FFF2-40B4-BE49-F238E27FC236}">
                <a16:creationId xmlns:a16="http://schemas.microsoft.com/office/drawing/2014/main" id="{DA12BC5C-8DB5-4C95-9EF8-004CB81A4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49381" y="1836803"/>
            <a:ext cx="3149188" cy="19446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77A99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Persona posando delante de una montaña&#10;&#10;Descripción generada automáticamente con confianza media">
            <a:extLst>
              <a:ext uri="{FF2B5EF4-FFF2-40B4-BE49-F238E27FC236}">
                <a16:creationId xmlns:a16="http://schemas.microsoft.com/office/drawing/2014/main" id="{62C1C3CE-77DC-CC0E-75C6-D96E499DC7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9307" y="1836303"/>
            <a:ext cx="1698061" cy="19451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77A99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tabla, mujer, hombre&#10;&#10;Descripción generada automáticamente">
            <a:extLst>
              <a:ext uri="{FF2B5EF4-FFF2-40B4-BE49-F238E27FC236}">
                <a16:creationId xmlns:a16="http://schemas.microsoft.com/office/drawing/2014/main" id="{1D11832A-2B52-AF34-B181-54359F4B2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4935" y="3982171"/>
            <a:ext cx="2185095" cy="2720220"/>
          </a:xfrm>
          <a:prstGeom prst="rect">
            <a:avLst/>
          </a:prstGeom>
          <a:ln>
            <a:noFill/>
          </a:ln>
          <a:effectLst>
            <a:glow rad="50800">
              <a:srgbClr val="C00000">
                <a:alpha val="47000"/>
              </a:srgb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2" name="Imagen 11" descr="Un dibujo de un grupo de personas en una playa&#10;&#10;Descripción generada automáticamente con confianza media">
            <a:extLst>
              <a:ext uri="{FF2B5EF4-FFF2-40B4-BE49-F238E27FC236}">
                <a16:creationId xmlns:a16="http://schemas.microsoft.com/office/drawing/2014/main" id="{5D9E3AA3-A6BD-8978-A1EF-7068EFEDAA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659" y="3975163"/>
            <a:ext cx="2081784" cy="2727228"/>
          </a:xfrm>
          <a:prstGeom prst="rect">
            <a:avLst/>
          </a:prstGeom>
          <a:ln>
            <a:noFill/>
          </a:ln>
          <a:effectLst>
            <a:glow rad="50800">
              <a:srgbClr val="C00000">
                <a:alpha val="47000"/>
              </a:srgb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338769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432F29E-36EC-99C6-60CE-B9BE21C4104E}"/>
              </a:ext>
            </a:extLst>
          </p:cNvPr>
          <p:cNvSpPr txBox="1"/>
          <p:nvPr/>
        </p:nvSpPr>
        <p:spPr>
          <a:xfrm>
            <a:off x="1175454" y="279055"/>
            <a:ext cx="2620927" cy="99520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my-MM" sz="5867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ယုဒ</a:t>
            </a:r>
            <a:endParaRPr lang="es-ES" sz="5867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C3D5BB-EE7E-E971-7AFC-DE0F79C299C5}"/>
              </a:ext>
            </a:extLst>
          </p:cNvPr>
          <p:cNvSpPr txBox="1"/>
          <p:nvPr/>
        </p:nvSpPr>
        <p:spPr>
          <a:xfrm>
            <a:off x="3438525" y="110050"/>
            <a:ext cx="5266397" cy="1405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အကျွနုပ်သည်ယေရှုကိုကိုယ်တော်သို့လက်သို့အပ်လျှင်အဘယ်မျှလောက်ပေးပါမည်နည်းဟုလျှောက်သော်၊ထိုသူတို့ကငွေအကျပ်သုံးဆယ်ပေးမည်ဟုဝန်ခံကြ၏။ 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(Matthew 26:15)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3A34F7-A1D2-E863-3521-89A386E80AF9}"/>
              </a:ext>
            </a:extLst>
          </p:cNvPr>
          <p:cNvSpPr txBox="1"/>
          <p:nvPr/>
        </p:nvSpPr>
        <p:spPr>
          <a:xfrm>
            <a:off x="198474" y="1712959"/>
            <a:ext cx="8692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400" b="1" dirty="0"/>
              <a:t>ယုဒသည်ကောင်းသောအရာကိုလိုချင်တပ်မက်ခဲ့သည်၊ယေရှုနှင့်နီးစပ်ရန်၊သူကဲ့သို့ဖြစ်ရန်၊ကယ်တင်ခြင်းဆိုင်ရာသတင်းကောင်းကိုဟော        				ပြောရန်... လိုချင်တပ်မက်ခဲ့သည်၊ </a:t>
            </a:r>
            <a:endParaRPr lang="es-ES" sz="2400" b="1" dirty="0"/>
          </a:p>
        </p:txBody>
      </p:sp>
      <p:pic>
        <p:nvPicPr>
          <p:cNvPr id="4" name="Imagen 3" descr="Un par de personas sentadas en una mesa&#10;&#10;Descripción generada automáticamente con confianza baja">
            <a:extLst>
              <a:ext uri="{FF2B5EF4-FFF2-40B4-BE49-F238E27FC236}">
                <a16:creationId xmlns:a16="http://schemas.microsoft.com/office/drawing/2014/main" id="{23E589CF-333E-808A-D9CC-59C3A77DF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202" y="2609942"/>
            <a:ext cx="1562091" cy="169814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99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hombre&#10;&#10;Descripción generada automáticamente">
            <a:extLst>
              <a:ext uri="{FF2B5EF4-FFF2-40B4-BE49-F238E27FC236}">
                <a16:creationId xmlns:a16="http://schemas.microsoft.com/office/drawing/2014/main" id="{E8C9D8A6-841D-D793-B46D-451D2D9648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0517" y="2613863"/>
            <a:ext cx="3576756" cy="1698144"/>
          </a:xfrm>
          <a:prstGeom prst="round2DiagRect">
            <a:avLst>
              <a:gd name="adj1" fmla="val 0"/>
              <a:gd name="adj2" fmla="val 17664"/>
            </a:avLst>
          </a:prstGeom>
          <a:ln w="28575" cap="sq">
            <a:solidFill>
              <a:srgbClr val="FFFF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47020C9-9D7D-6323-68D2-354B6FA3C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4353" y="4459348"/>
            <a:ext cx="1542920" cy="115900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Un grupo de personas sentadas en una playa&#10;&#10;Descripción generada automáticamente">
            <a:extLst>
              <a:ext uri="{FF2B5EF4-FFF2-40B4-BE49-F238E27FC236}">
                <a16:creationId xmlns:a16="http://schemas.microsoft.com/office/drawing/2014/main" id="{3DBA4272-FFFF-0719-76FD-225F373B43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1234" y="92887"/>
            <a:ext cx="3102293" cy="233841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gradFill>
              <a:gsLst>
                <a:gs pos="0">
                  <a:srgbClr val="FED1E6"/>
                </a:gs>
                <a:gs pos="64000">
                  <a:srgbClr val="FFF0F5"/>
                </a:gs>
                <a:gs pos="66000">
                  <a:srgbClr val="AB6C8B"/>
                </a:gs>
                <a:gs pos="100000">
                  <a:srgbClr val="AB6C8B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ropa, hombre, vistiendo, vestido&#10;&#10;Descripción generada automáticamente">
            <a:extLst>
              <a:ext uri="{FF2B5EF4-FFF2-40B4-BE49-F238E27FC236}">
                <a16:creationId xmlns:a16="http://schemas.microsoft.com/office/drawing/2014/main" id="{0F69FAE1-62CA-7377-919A-739CA4F023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95" r="-83"/>
          <a:stretch/>
        </p:blipFill>
        <p:spPr>
          <a:xfrm>
            <a:off x="133072" y="4554195"/>
            <a:ext cx="3166729" cy="2159355"/>
          </a:xfrm>
          <a:prstGeom prst="rect">
            <a:avLst/>
          </a:prstGeom>
          <a:ln w="38100" cap="sq">
            <a:solidFill>
              <a:srgbClr val="AB6E8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 descr="Imagen que contiene café, tabla, comida, pequeño&#10;&#10;Descripción generada automáticamente">
            <a:extLst>
              <a:ext uri="{FF2B5EF4-FFF2-40B4-BE49-F238E27FC236}">
                <a16:creationId xmlns:a16="http://schemas.microsoft.com/office/drawing/2014/main" id="{7BD7F656-94C6-1ECA-BA72-A8D33567A3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474" y="92886"/>
            <a:ext cx="952500" cy="142875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E41A7023-23A4-2BE9-64C7-1327195719F6}"/>
              </a:ext>
            </a:extLst>
          </p:cNvPr>
          <p:cNvSpPr txBox="1"/>
          <p:nvPr/>
        </p:nvSpPr>
        <p:spPr>
          <a:xfrm>
            <a:off x="1950020" y="2850724"/>
            <a:ext cx="64804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400" b="1" dirty="0"/>
              <a:t>သို့သော်သူသည်လောဘကိုဘယ်သောအခါမှမဖယ်ရှားနိုင်ပေ။လောဘဇောကြောင့် ခိုးခြင်း၊ အပ်နှံခြင်း၊ မိမိကိုယ်ကို သတ်သေစေခြင်း (ယော ၁၂း၆၊ မဿဲ ၂၆း၁၅၊ ၂၇း၅)။</a:t>
            </a:r>
            <a:endParaRPr lang="es-ES" sz="2400" b="1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1B880B6-EED1-3056-F197-85362B0043AB}"/>
              </a:ext>
            </a:extLst>
          </p:cNvPr>
          <p:cNvSpPr txBox="1"/>
          <p:nvPr/>
        </p:nvSpPr>
        <p:spPr>
          <a:xfrm>
            <a:off x="3438526" y="4402765"/>
            <a:ext cx="68871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သူ၏လောဘလွန်ကဲမှုကြောင့်အနည်းဆုံးအခြားပညတ်တော်သုံးပါးဖြစ်သောရုပ်တုကိုးကွယ်ခြင်း/လောဘ[2</a:t>
            </a:r>
            <a:r>
              <a:rPr lang="en-US" sz="2400" b="1" dirty="0" err="1"/>
              <a:t>nd</a:t>
            </a:r>
            <a:r>
              <a:rPr lang="en-US" sz="2400" b="1" dirty="0"/>
              <a:t>]</a:t>
            </a:r>
            <a:r>
              <a:rPr lang="my-MM" sz="2400" b="1" dirty="0"/>
              <a:t>၊ လူသတ်မှု[6</a:t>
            </a:r>
            <a:r>
              <a:rPr lang="en-US" sz="2400" b="1" dirty="0" err="1"/>
              <a:t>th</a:t>
            </a:r>
            <a:r>
              <a:rPr lang="en-US" sz="2400" b="1" dirty="0"/>
              <a:t>]</a:t>
            </a:r>
            <a:r>
              <a:rPr lang="my-MM" sz="2400" b="1" dirty="0"/>
              <a:t>နှင့်[8</a:t>
            </a:r>
            <a:r>
              <a:rPr lang="en-US" sz="2400" b="1" dirty="0" err="1"/>
              <a:t>th</a:t>
            </a:r>
            <a:r>
              <a:rPr lang="en-US" sz="2400" b="1" dirty="0"/>
              <a:t>]</a:t>
            </a:r>
            <a:r>
              <a:rPr lang="my-MM" sz="2400" b="1" dirty="0"/>
              <a:t>ခိုးခြင်းတို့ကိုလွန်ကျူးစေခဲ့သည်</a:t>
            </a:r>
            <a:endParaRPr lang="es-ES" sz="2400" b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D869767-02B9-742D-C205-8A3F1F1952FB}"/>
              </a:ext>
            </a:extLst>
          </p:cNvPr>
          <p:cNvSpPr txBox="1"/>
          <p:nvPr/>
        </p:nvSpPr>
        <p:spPr>
          <a:xfrm>
            <a:off x="3438525" y="5633872"/>
            <a:ext cx="87534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ယုဒသည်ဤဝမ်းနည်းဖွယ်ကံကြမ္မာအတွက်မရည်ရွယ်ပါ။ကျွန်ုပ်တို့ကဲ့သို့ပင်၊ သူသည် သူ၏စိတ်နှလုံးကို ပြောင်းလဲစေမည့် ယေရှု၏တန်ခိုးကို လက်ခံနိုင်ခဲ့သည်။သူ့ဇာတ်လမ်းကကျွန်ုပ်တို့ကဲ့ ထူးမခြားနားပါဘူး။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49624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 uiExpand="1" build="p"/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1633CC0-0151-6A78-9851-6C70B8DE8AD3}"/>
              </a:ext>
            </a:extLst>
          </p:cNvPr>
          <p:cNvSpPr txBox="1"/>
          <p:nvPr/>
        </p:nvSpPr>
        <p:spPr>
          <a:xfrm>
            <a:off x="1" y="106802"/>
            <a:ext cx="7922273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38100">
              <a:bevelT w="57150" h="38100" prst="hardEdge"/>
              <a:contourClr>
                <a:schemeClr val="accent2">
                  <a:lumMod val="75000"/>
                </a:schemeClr>
              </a:contourClr>
            </a:sp3d>
          </a:bodyPr>
          <a:lstStyle/>
          <a:p>
            <a:pPr algn="ctr"/>
            <a:r>
              <a:rPr lang="my-MM" sz="3600" b="1" dirty="0"/>
              <a:t>အာနနိနှင့်ရှဖိရေ	</a:t>
            </a:r>
            <a:endParaRPr lang="es-ES" sz="3600" b="1" spc="40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2DF4126-5D9D-DAD7-AF3B-009D6E70ED0E}"/>
              </a:ext>
            </a:extLst>
          </p:cNvPr>
          <p:cNvSpPr txBox="1"/>
          <p:nvPr/>
        </p:nvSpPr>
        <p:spPr>
          <a:xfrm>
            <a:off x="529584" y="821627"/>
            <a:ext cx="6863105" cy="10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2133" b="1" dirty="0">
                <a:solidFill>
                  <a:srgbClr val="5C264D"/>
                </a:solidFill>
                <a:latin typeface="Comic Sans MS" panose="030F0702030302020204" pitchFamily="66" charset="0"/>
              </a:rPr>
              <a:t>ထိုသူသည်မိမိခင်ပွန်းနှင့်သဘောတူလျက်၊ အဖိုး၏တစ်ဖို့ကို ထိမ်ဝှက်သဖြင့်၊တစ်ဖို့ကိုသာယူဆောင်ခဲ့၍တမန်တော်တို့၏ခြေ ရင်း၌ထားလေ၏။ </a:t>
            </a:r>
            <a:r>
              <a:rPr lang="es-ES" sz="2133" b="1" dirty="0">
                <a:solidFill>
                  <a:srgbClr val="5C264D"/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>
                <a:solidFill>
                  <a:srgbClr val="5C264D"/>
                </a:solidFill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rgbClr val="5C264D"/>
                </a:solidFill>
                <a:latin typeface="Comic Sans MS" panose="030F0702030302020204" pitchFamily="66" charset="0"/>
              </a:rPr>
              <a:t>Acts</a:t>
            </a:r>
            <a:r>
              <a:rPr lang="es-ES" sz="1600" b="1" dirty="0">
                <a:solidFill>
                  <a:srgbClr val="5C264D"/>
                </a:solidFill>
                <a:latin typeface="Comic Sans MS" panose="030F0702030302020204" pitchFamily="66" charset="0"/>
              </a:rPr>
              <a:t> 5:2 </a:t>
            </a:r>
            <a:r>
              <a:rPr lang="es-ES" sz="1400" b="1" dirty="0">
                <a:solidFill>
                  <a:srgbClr val="5C264D"/>
                </a:solidFill>
                <a:latin typeface="Comic Sans MS" panose="030F0702030302020204" pitchFamily="66" charset="0"/>
              </a:rPr>
              <a:t>NIV</a:t>
            </a:r>
            <a:r>
              <a:rPr lang="es-ES" sz="1600" b="1" dirty="0">
                <a:solidFill>
                  <a:srgbClr val="5C264D"/>
                </a:solidFill>
                <a:latin typeface="Comic Sans MS" panose="030F0702030302020204" pitchFamily="66" charset="0"/>
              </a:rPr>
              <a:t>)</a:t>
            </a:r>
            <a:endParaRPr lang="es-ES" sz="2133" b="1" dirty="0">
              <a:solidFill>
                <a:srgbClr val="5C264D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DA025A1-148A-1136-33C5-1575A511B33C}"/>
              </a:ext>
            </a:extLst>
          </p:cNvPr>
          <p:cNvSpPr txBox="1"/>
          <p:nvPr/>
        </p:nvSpPr>
        <p:spPr>
          <a:xfrm>
            <a:off x="302730" y="2229496"/>
            <a:ext cx="7437183" cy="436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အာနနိနှင့်ရှဖိရတို့ကိုဗာနဗ၏စံနမူနာအရအားပေးအားမြှောက်ပြုကြသောကြောင့် မြေကွက်ကိုရောင်းပြီး ဘုရားသခင်ထံ ပေးဆောင်မည်ဟု ကတိပြုခဲ့ကြသည်။</a:t>
            </a:r>
          </a:p>
          <a:p>
            <a:pPr>
              <a:spcBef>
                <a:spcPts val="800"/>
              </a:spcBef>
            </a:pPr>
            <a:r>
              <a:rPr lang="my-MM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ဒါကောင်းပေမယ့်ပိုက်ဆံရတဲ့အခါမှာတော့အရာအားလုံးပြောင်းလဲသွားတယ်။ပေးရတာအရမ်းများတယ်လို့သူတို့ထင်တဲ့အတွက်အပိုင်းကိုသိမ်းဖို့ဆုံးဖြတ်လိုက်တယ်။ပမာဏအစစ်အမှန်ကို မည်သူမျှမသိနိုင်ဟု ထင်ခဲ့ကြသောကြောင့် ဗာနဗကဲ့သို့ပင် လေးစားနေကြဆဲဖြစ်သည်။</a:t>
            </a:r>
          </a:p>
          <a:p>
            <a:pPr>
              <a:spcBef>
                <a:spcPts val="800"/>
              </a:spcBef>
            </a:pPr>
            <a:r>
              <a:rPr lang="my-MM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ပြစ်ကတိမ်မြုပ်နေတယ်။သူတို့ရရှိခဲ့တဲ့ပမာဏကိုဘုရားသခင်သိလိမ့်မယ်။မည်သူမျှဘုရားသခင်ထံမှခိုးယူ၍အပြစ်မယူနိုင်ပါ။ သူတို့၏လောဘစိတ်သည်သူတို့၏ပျက်စီးခြင်းပင်။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3B49FAF9-D6E2-3DB8-CC20-A2DCA3A583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7134" y="5261244"/>
            <a:ext cx="1981079" cy="14858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C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C9BFF07D-22A7-CFE4-F935-FBFB60CA6A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275" y="363506"/>
            <a:ext cx="1981079" cy="14858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E132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Calendario&#10;&#10;Descripción generada automáticamente con confianza media">
            <a:extLst>
              <a:ext uri="{FF2B5EF4-FFF2-40B4-BE49-F238E27FC236}">
                <a16:creationId xmlns:a16="http://schemas.microsoft.com/office/drawing/2014/main" id="{0970B730-A432-D37C-C08C-85BEFC2B24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7138" y="371797"/>
            <a:ext cx="1981079" cy="14858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E132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03E0B528-5402-142C-9A66-727F27B8A2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274" y="2019376"/>
            <a:ext cx="1981079" cy="14858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C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AF44EF5C-19EA-8E94-4108-DA77A2C337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7137" y="2019376"/>
            <a:ext cx="1981079" cy="14858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C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Imagen 15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05FA2638-B3B5-9C9E-2083-E20DFB3283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274" y="3642172"/>
            <a:ext cx="1981079" cy="14858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C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Imagen 17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1FFD6570-771F-B228-68FC-51A48BA8D3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7135" y="3642172"/>
            <a:ext cx="1981079" cy="14858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C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Imagen 19" descr="Dibujo animad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E7D7EFC0-38AF-5D3C-24C8-85FB03DFC6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275" y="5261245"/>
            <a:ext cx="1981077" cy="14858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C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5070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3513</Words>
  <Application>Microsoft Office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Constantia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 tinmaungkyi</cp:lastModifiedBy>
  <cp:revision>8</cp:revision>
  <dcterms:created xsi:type="dcterms:W3CDTF">2023-02-14T09:06:08Z</dcterms:created>
  <dcterms:modified xsi:type="dcterms:W3CDTF">2023-02-14T15:55:51Z</dcterms:modified>
</cp:coreProperties>
</file>