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7" r:id="rId3"/>
    <p:sldId id="257" r:id="rId4"/>
    <p:sldId id="258" r:id="rId5"/>
    <p:sldId id="259" r:id="rId6"/>
    <p:sldId id="260" r:id="rId7"/>
    <p:sldId id="261" r:id="rId8"/>
    <p:sldId id="282" r:id="rId9"/>
    <p:sldId id="263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7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9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6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9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3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3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5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3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9F2C-CE72-4748-85D4-60FB8B2B0655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CC35-28F5-415B-AC53-B70DAD9E2C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64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39445"/>
            <a:ext cx="10999072" cy="53999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Un hombre con un cigarrillo en la boca&#10;&#10;Descripción generada automáticamente con confianza baja">
            <a:extLst>
              <a:ext uri="{FF2B5EF4-FFF2-40B4-BE49-F238E27FC236}">
                <a16:creationId xmlns:a16="http://schemas.microsoft.com/office/drawing/2014/main" id="{2EF509D9-C924-6C44-794A-5769151301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41633"/>
            <a:ext cx="10515600" cy="4995575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C819184B-6045-39E1-5670-541A342C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98583" y="5678839"/>
            <a:ext cx="11794836" cy="103971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4ADF6F4-35A5-CA01-FAD9-0F855DC93088}"/>
              </a:ext>
            </a:extLst>
          </p:cNvPr>
          <p:cNvSpPr txBox="1"/>
          <p:nvPr/>
        </p:nvSpPr>
        <p:spPr>
          <a:xfrm rot="5400000">
            <a:off x="9308926" y="2403745"/>
            <a:ext cx="518714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10 for June 3, 2023</a:t>
            </a:r>
            <a:endParaRPr kumimoji="0" lang="es-E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20">
            <a:extLst>
              <a:ext uri="{FF2B5EF4-FFF2-40B4-BE49-F238E27FC236}">
                <a16:creationId xmlns:a16="http://schemas.microsoft.com/office/drawing/2014/main" id="{42054FDA-4BEF-9C17-42C1-C7A1B25A21AA}"/>
              </a:ext>
            </a:extLst>
          </p:cNvPr>
          <p:cNvSpPr txBox="1"/>
          <p:nvPr/>
        </p:nvSpPr>
        <p:spPr>
          <a:xfrm>
            <a:off x="198582" y="5720617"/>
            <a:ext cx="11794836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စာတန်၏နောက်ဆုံးလိမ်လည်မှု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A5104C-6B3C-E540-5C0E-96881081F564}"/>
              </a:ext>
            </a:extLst>
          </p:cNvPr>
          <p:cNvSpPr txBox="1"/>
          <p:nvPr/>
        </p:nvSpPr>
        <p:spPr>
          <a:xfrm>
            <a:off x="1632155" y="81493"/>
            <a:ext cx="1054017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my-MM" sz="3600" b="1" dirty="0"/>
              <a:t>နာခံရန်ဖိတ်ခေါ်ခြင်း။</a:t>
            </a:r>
            <a:endParaRPr lang="es-ES" sz="3600" b="1" dirty="0">
              <a:ln/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6E84E2-9DED-B323-190F-9EB0F0371E48}"/>
              </a:ext>
            </a:extLst>
          </p:cNvPr>
          <p:cNvSpPr txBox="1"/>
          <p:nvPr/>
        </p:nvSpPr>
        <p:spPr>
          <a:xfrm>
            <a:off x="1423220" y="796716"/>
            <a:ext cx="1054017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000" b="1" dirty="0"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latin typeface="Comic Sans MS" panose="030F0702030302020204" pitchFamily="66" charset="0"/>
              </a:rPr>
              <a:t>အခြားသောကောင်းကင်အသံကား၊ ငါ၏လူမျိုးတို့၊ သူ၏အပြစ်တို့ကိုဆက်ဆံခြင်းနှင့်လည်းကောင်း၊ သူ၏ဘေးဒဏ်များကိုခံခြင်းနှင့်လည်းကောင်း ကင်းလွတ်အံ့သောငှာ၊ သူ၏အထဲကထွက်ကြလော့။ </a:t>
            </a:r>
            <a:r>
              <a:rPr lang="es-ES" sz="2000" b="1" dirty="0">
                <a:latin typeface="Comic Sans MS" panose="030F0702030302020204" pitchFamily="66" charset="0"/>
              </a:rPr>
              <a:t>” </a:t>
            </a:r>
            <a:r>
              <a:rPr lang="my-MM" sz="2000" b="1" dirty="0">
                <a:latin typeface="Comic Sans MS" panose="030F0702030302020204" pitchFamily="66" charset="0"/>
              </a:rPr>
              <a:t>														</a:t>
            </a:r>
            <a:r>
              <a:rPr lang="es-ES" sz="1600" b="1" dirty="0">
                <a:latin typeface="Comic Sans MS" panose="030F0702030302020204" pitchFamily="66" charset="0"/>
              </a:rPr>
              <a:t>(Rev. 18:4)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DE81A-CBD2-77A8-96AA-54A4BE325423}"/>
              </a:ext>
            </a:extLst>
          </p:cNvPr>
          <p:cNvSpPr txBox="1"/>
          <p:nvPr/>
        </p:nvSpPr>
        <p:spPr>
          <a:xfrm>
            <a:off x="1759975" y="1577989"/>
            <a:ext cx="1030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ဘုရားသခင်၏အယူဝါဒများကိုသစ္စာစောင့်သိသောအကြွင်းအကျန်များသည်ဘုရားသ ခင်၏လူတို့၏အနည်းငယ်မျှသာဖြစ်သည်။အများစုမှာဗာဗုလုန်တွင်ရှိနေဆဲဖြစ်သည်။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057315DC-1E0E-1603-11D2-01253865E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276" y="2544677"/>
            <a:ext cx="5064907" cy="357402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44AF218-FBD6-313B-C39D-072D3A1F09F1}"/>
              </a:ext>
            </a:extLst>
          </p:cNvPr>
          <p:cNvSpPr txBox="1"/>
          <p:nvPr/>
        </p:nvSpPr>
        <p:spPr>
          <a:xfrm>
            <a:off x="106993" y="2477878"/>
            <a:ext cx="67952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ူတို့သည်မှားယွင်းသောနေ့တွင်ဘုရားသခင်ကိုကိုးကွယ်နေမှန်းမသိကြဘဲ၊သို့မဟုတ်စာတန်၏လှည့်ဖြားမှုများကို အမှန်တရားအဖြစ်လက်ခံနေကြသည်(ဝိညာဉ်၏မသေ နိုင်သောသဖွယ်)။ထို့ကြောင့်သူတို့ကိုအမှန်တရားသင်ပေးပြီးဗာဗုလုန်မှထွက်ရန်ဖိတ်ခေါ်ရန်တစ်စုံတစ်ယောက်လိုအပ်သည်။ဘုရားသခင်၏ပညတ်တော်ကိုလွန်ကျူးခြင်းသည်အပြစ်ဖြစ်သည်(၁ယော ၃း၄၊ ယာကုပ် ၂း၁၀၁၁)။ နာခံခြင်းသည်ကျွန်ုပ်တို့အားအပြစ်စီရင်ခြင်းနှင့်အပြစ်၏အုပ်စိုးခြင်းမှလွတ်မြောက်စေသောခရစ်တော်၏ကျေးဇူးတော်ကိုရောင်ပြန်ဟပ်ကြောင်းသစ္စာရှိလူတိုင်းကိုသွန် သင်ရမည်ဖြစ်သည်။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Imagen que contiene pájaro, tabla, grande, vuelo&#10;&#10;Descripción generada automáticamente">
            <a:extLst>
              <a:ext uri="{FF2B5EF4-FFF2-40B4-BE49-F238E27FC236}">
                <a16:creationId xmlns:a16="http://schemas.microsoft.com/office/drawing/2014/main" id="{74F110FD-7B99-B26F-28D4-80C8C9A450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15" y="90780"/>
            <a:ext cx="1524005" cy="2285497"/>
          </a:xfrm>
          <a:prstGeom prst="rect">
            <a:avLst/>
          </a:prstGeom>
          <a:ln w="38100" cap="sq">
            <a:gradFill>
              <a:gsLst>
                <a:gs pos="0">
                  <a:srgbClr val="F2F3C3"/>
                </a:gs>
                <a:gs pos="62000">
                  <a:srgbClr val="F2F3C3"/>
                </a:gs>
                <a:gs pos="64000">
                  <a:srgbClr val="D1D119"/>
                </a:gs>
                <a:gs pos="100000">
                  <a:srgbClr val="D1D119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2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665826-F1C4-404B-410A-9995C269A86A}"/>
              </a:ext>
            </a:extLst>
          </p:cNvPr>
          <p:cNvSpPr txBox="1"/>
          <p:nvPr/>
        </p:nvSpPr>
        <p:spPr>
          <a:xfrm>
            <a:off x="1066800" y="1523206"/>
            <a:ext cx="1097180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“ဗာဗုလုန်၏စပျစ်ရည်သည်လူ၏အသုံးအဆောင်အတွက် ထာဝရအရှင်ထာဝရဘုရားကောင်းကြီးပေး၍သန့်ရှင်းစေတော်မူသောဥပုသ်နေ့ထက်အတုအယောင်နှင့်မှေးမှိန်သော ဥပုသ်ကိုချီးမြှောက်ခြင်းဖြစ်ပြီး၊[၎င်းသည်]ဝိညာဉ်၏မသေနိုင်သောဥပုသ်ဖြစ်သည်။ဤအမျိုးအနွယ်၏အယူမှားမှုနှင့်အမှန်တရားကိုငြင်းပယ်ခြင်းသည်အသင်းတော်ကိုဗာဗုလုန်သို့ ပြောင်းလဲစေသည်။ဘုရင်များ၊ကုန်သည်များ၊အုပ်စိုးရှင်များ၊ ဘာသာရေးဆရာများအားလုံးသည်ဖောက်ပြန်သောသဟဇာတဖြစ်နေကြသည်။”</a:t>
            </a:r>
            <a:endParaRPr lang="es-ES" sz="36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B87876-09B8-7406-2F56-2EB218135779}"/>
              </a:ext>
            </a:extLst>
          </p:cNvPr>
          <p:cNvSpPr txBox="1"/>
          <p:nvPr/>
        </p:nvSpPr>
        <p:spPr>
          <a:xfrm>
            <a:off x="5671092" y="6387953"/>
            <a:ext cx="636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E. G. W. (Selected Messages, book 2, cp. 7, p. 68)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92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DE2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5" y="610729"/>
            <a:ext cx="759617" cy="571096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5" cy="552141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32154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D137162-6E19-A346-BCC6-7F15FE0956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-3045" y="340423"/>
            <a:ext cx="4630137" cy="52657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D5A14A-F42E-A4E6-8D54-A51A52D3BC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781" y="1071564"/>
            <a:ext cx="7290217" cy="524229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BF130BB-5AAA-5EC0-32B9-5EBE27E8D5B0}"/>
              </a:ext>
            </a:extLst>
          </p:cNvPr>
          <p:cNvSpPr txBox="1">
            <a:spLocks/>
          </p:cNvSpPr>
          <p:nvPr/>
        </p:nvSpPr>
        <p:spPr>
          <a:xfrm>
            <a:off x="85060" y="6198045"/>
            <a:ext cx="114864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ကိုယ်တော်၏နှုတ်ကပတ်သည်သမ္မာတရားဖြစ်ပါ၏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’’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(John 17:17)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40BAFF-E2A4-E152-9FD3-83B2FD098841}"/>
              </a:ext>
            </a:extLst>
          </p:cNvPr>
          <p:cNvSpPr txBox="1">
            <a:spLocks/>
          </p:cNvSpPr>
          <p:nvPr/>
        </p:nvSpPr>
        <p:spPr>
          <a:xfrm>
            <a:off x="4627092" y="128658"/>
            <a:ext cx="756186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ကိုယ်တော်၏သမ္မာတရားအားဖြင့်သူတို့ကိုသန့်ရှင်းစေတော်မူပါ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308AD5-CEC1-68E1-D910-BFE654B0DB04}"/>
              </a:ext>
            </a:extLst>
          </p:cNvPr>
          <p:cNvSpPr txBox="1"/>
          <p:nvPr/>
        </p:nvSpPr>
        <p:spPr>
          <a:xfrm>
            <a:off x="7177586" y="3822228"/>
            <a:ext cx="5102579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400" b="1" dirty="0">
                <a:solidFill>
                  <a:srgbClr val="B12E5C"/>
                </a:solidFill>
              </a:rPr>
              <a:t>ဗာဗုလုန်၏လှည့်စားမှုများ</a:t>
            </a:r>
            <a:r>
              <a:rPr lang="es-ES" sz="2400" b="1" dirty="0">
                <a:solidFill>
                  <a:srgbClr val="B12E5C"/>
                </a:solidFill>
              </a:rPr>
              <a:t>:</a:t>
            </a:r>
          </a:p>
          <a:p>
            <a:r>
              <a:rPr lang="es-ES" sz="2400" b="1" dirty="0"/>
              <a:t>	</a:t>
            </a:r>
            <a:r>
              <a:rPr lang="my-MM" sz="2400" b="1" dirty="0"/>
              <a:t> စကြဝဠာလှည့်စားမှု </a:t>
            </a:r>
          </a:p>
          <a:p>
            <a:r>
              <a:rPr lang="es-ES" sz="2400" b="1" dirty="0"/>
              <a:t>	</a:t>
            </a:r>
            <a:r>
              <a:rPr lang="my-MM" sz="2400" b="1" dirty="0"/>
              <a:t> မသေနိုင်သောဝိညာဉ်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/>
              <a:t> အတုအယောင်အနားယူသောနေ့ </a:t>
            </a:r>
            <a:r>
              <a:rPr lang="my-MM" sz="2400" b="1" dirty="0">
                <a:solidFill>
                  <a:srgbClr val="8F2FB5"/>
                </a:solidFill>
              </a:rPr>
              <a:t>ဤလှည့်ဖြားမှုများမှလုံခြုံစွာနေပါ။ </a:t>
            </a:r>
            <a:r>
              <a:rPr lang="es-ES" sz="2400" b="1" dirty="0"/>
              <a:t>	</a:t>
            </a:r>
            <a:r>
              <a:rPr lang="my-MM" sz="2400" b="1" dirty="0"/>
              <a:t> </a:t>
            </a:r>
          </a:p>
          <a:p>
            <a:r>
              <a:rPr lang="my-MM" sz="2400" b="1" dirty="0"/>
              <a:t>	စစ်မှန်တဲ့အနားယူတဲ့နေ့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/>
              <a:t>နာခံရန် ဖိတ်ခေါ်ခြင်း။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EAE4A1-B568-3007-80A6-F8F56D65B39D}"/>
              </a:ext>
            </a:extLst>
          </p:cNvPr>
          <p:cNvSpPr txBox="1"/>
          <p:nvPr/>
        </p:nvSpPr>
        <p:spPr>
          <a:xfrm>
            <a:off x="129908" y="179893"/>
            <a:ext cx="8030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ဗာဗုလုန်သည်အဘယ်အရာအတွက်ရပ်တည်သနည်း။ဗျာဒိတ်ကျမ်းတွင်'မဟာဗာဗုလုန်'ကိုအထူးသဘောဖြင့်သတ်မှတ်သည်။နောက်ဆုံးအချိန်တွင်အယူဖောက်ပြန်သောဘာသာတရားများစည်းလုံးကြမည်။'ဗာဗုလုန်' ဟူသောအသုံးအနှုန်းသည်အသင်းသားများထက် အဖွဲ့အစည်းများနှင့်၎င်းတို့၏ခေါင်းဆောင်များကိုရည်ညွှန်းသည်။ ယင်းကို ‘များစွာသောရေ’ ဟုခေါ်ဆိုသည်။ (ဗျာ. ၁၇:၁၊ ၁၅)။ (</a:t>
            </a:r>
            <a:r>
              <a:rPr lang="en-US" sz="2400" b="1" dirty="0"/>
              <a:t>SDABibleCommentary,vol.7,p.851852)</a:t>
            </a:r>
            <a:r>
              <a:rPr lang="my-MM" sz="2400" b="1" dirty="0"/>
              <a:t>။ဗာဗုလုန်မှာဘာအမှားရှိလို့လဲ။ပြိုလဲခြင်းကိုဘုရားသခင်အဘယ်ကြောင့်ကြေညာပြီး၎င်းမှလွတ်မြောက်ရန်ကျွန်ုပ်တို့ကိုဖိတ်ခေါ်သနည်း။(ဗျာဒိတ်၁၄:၈;၁၈:၄</a:t>
            </a:r>
            <a:endParaRPr lang="es-ES" sz="2400" b="1" dirty="0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0C16A5C-A292-EB04-8BFE-05000DE5D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65" y="3845501"/>
            <a:ext cx="5937956" cy="276385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6B32E2-8C7D-8A4B-A311-16D9E5993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575" y="5500719"/>
            <a:ext cx="537813" cy="5378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7282B9-4C97-8F12-5DCC-5C11D1107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575" y="3845502"/>
            <a:ext cx="537813" cy="537813"/>
          </a:xfrm>
          <a:prstGeom prst="rect">
            <a:avLst/>
          </a:prstGeom>
        </p:spPr>
      </p:pic>
      <p:pic>
        <p:nvPicPr>
          <p:cNvPr id="20" name="Imagen 19" descr="Imagen que contiene remoto, luz, computadora, vuelo&#10;&#10;Descripción generada automáticamente">
            <a:extLst>
              <a:ext uri="{FF2B5EF4-FFF2-40B4-BE49-F238E27FC236}">
                <a16:creationId xmlns:a16="http://schemas.microsoft.com/office/drawing/2014/main" id="{2D57A02F-00C6-261C-4600-86CBF594F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15" y="4703163"/>
            <a:ext cx="434271" cy="249845"/>
          </a:xfrm>
          <a:prstGeom prst="rect">
            <a:avLst/>
          </a:prstGeom>
        </p:spPr>
      </p:pic>
      <p:pic>
        <p:nvPicPr>
          <p:cNvPr id="21" name="Imagen 20" descr="Imagen que contiene luz&#10;&#10;Descripción generada automáticamente">
            <a:extLst>
              <a:ext uri="{FF2B5EF4-FFF2-40B4-BE49-F238E27FC236}">
                <a16:creationId xmlns:a16="http://schemas.microsoft.com/office/drawing/2014/main" id="{2B671D89-AA90-8115-7082-43516DE7E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679" y="6176212"/>
            <a:ext cx="434271" cy="249845"/>
          </a:xfrm>
          <a:prstGeom prst="rect">
            <a:avLst/>
          </a:prstGeom>
        </p:spPr>
      </p:pic>
      <p:pic>
        <p:nvPicPr>
          <p:cNvPr id="22" name="Imagen 21" descr="Imagen que contiene Flecha&#10;&#10;Descripción generada automáticamente">
            <a:extLst>
              <a:ext uri="{FF2B5EF4-FFF2-40B4-BE49-F238E27FC236}">
                <a16:creationId xmlns:a16="http://schemas.microsoft.com/office/drawing/2014/main" id="{4D0E4AD3-7DE3-9D92-7BDC-F87EBE65F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679" y="5758727"/>
            <a:ext cx="434271" cy="249845"/>
          </a:xfrm>
          <a:prstGeom prst="rect">
            <a:avLst/>
          </a:prstGeom>
        </p:spPr>
      </p:pic>
      <p:pic>
        <p:nvPicPr>
          <p:cNvPr id="23" name="Imagen 22" descr="Forma, Flecha&#10;&#10;Descripción generada automáticamente">
            <a:extLst>
              <a:ext uri="{FF2B5EF4-FFF2-40B4-BE49-F238E27FC236}">
                <a16:creationId xmlns:a16="http://schemas.microsoft.com/office/drawing/2014/main" id="{2E1DAFE6-7278-9E09-2470-0E611387F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15" y="4315728"/>
            <a:ext cx="434271" cy="249845"/>
          </a:xfrm>
          <a:prstGeom prst="rect">
            <a:avLst/>
          </a:prstGeom>
        </p:spPr>
      </p:pic>
      <p:pic>
        <p:nvPicPr>
          <p:cNvPr id="24" name="Imagen 2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CF4655D-CF23-6918-9EE7-F1C3BC874B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15" y="5056371"/>
            <a:ext cx="434271" cy="24984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59985FE-10F0-91A3-6A1E-C2E071ADC1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0774" y="157872"/>
            <a:ext cx="3798668" cy="3570749"/>
          </a:xfrm>
          <a:prstGeom prst="rect">
            <a:avLst/>
          </a:prstGeom>
          <a:ln w="38100" cap="sq">
            <a:solidFill>
              <a:srgbClr val="91140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7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662869-2177-C363-82D6-DBCE99686681}"/>
              </a:ext>
            </a:extLst>
          </p:cNvPr>
          <p:cNvSpPr txBox="1"/>
          <p:nvPr/>
        </p:nvSpPr>
        <p:spPr>
          <a:xfrm>
            <a:off x="0" y="285448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my-MM" sz="7200" b="1" dirty="0">
                <a:solidFill>
                  <a:srgbClr val="B12E5C"/>
                </a:solidFill>
              </a:rPr>
              <a:t>ဗာဗုလုန်၏လှည့်စားမှုများ</a:t>
            </a:r>
            <a:r>
              <a:rPr lang="es-ES" sz="7200" b="1" dirty="0">
                <a:solidFill>
                  <a:srgbClr val="B12E5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7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duotone>
              <a:prstClr val="black"/>
              <a:schemeClr val="tx2">
                <a:tint val="45000"/>
                <a:satMod val="40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EF45E5-6469-8A46-80A2-C6AE3118CBFB}"/>
              </a:ext>
            </a:extLst>
          </p:cNvPr>
          <p:cNvSpPr txBox="1"/>
          <p:nvPr/>
        </p:nvSpPr>
        <p:spPr>
          <a:xfrm>
            <a:off x="2240041" y="146968"/>
            <a:ext cx="982005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rgbClr val="C9533C"/>
              </a:contourClr>
            </a:sp3d>
          </a:bodyPr>
          <a:lstStyle/>
          <a:p>
            <a:pPr algn="ctr" defTabSz="609585"/>
            <a:r>
              <a:rPr lang="my-MM" sz="3600" b="1" dirty="0"/>
              <a:t> စကြဝဠာဆိုင်ရာလှည့်စားမှု </a:t>
            </a:r>
            <a:endParaRPr lang="es-ES" sz="3600" b="1" dirty="0">
              <a:ln w="10160">
                <a:solidFill>
                  <a:srgbClr val="C9533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46B113-8372-54AD-58C9-284CF1730AE0}"/>
              </a:ext>
            </a:extLst>
          </p:cNvPr>
          <p:cNvSpPr txBox="1"/>
          <p:nvPr/>
        </p:nvSpPr>
        <p:spPr>
          <a:xfrm>
            <a:off x="3132177" y="793299"/>
            <a:ext cx="8191217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လူထင်သည်အတိုင်းမှန်သောလက္ခဏာရှိသော်လည်း၊ အဆုံး၌သေခြင်းသို့ပို့သော လမ်းတစ်မျိုးရှိ၏။</a:t>
            </a:r>
            <a:r>
              <a:rPr lang="es-ES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Proverbs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14:12 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19F830-5974-F92C-688D-CF52E872B9FC}"/>
              </a:ext>
            </a:extLst>
          </p:cNvPr>
          <p:cNvSpPr txBox="1"/>
          <p:nvPr/>
        </p:nvSpPr>
        <p:spPr>
          <a:xfrm>
            <a:off x="2305996" y="1542094"/>
            <a:ext cx="9711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ပရောဖက်အတုအယောင်များသည်နိမိတ်လက္ခဏာများနှင့်အံ့ဖွယ်အမှုများဖြင့် ကမ္ဘာကိုလှည့်ဖြားမည်ဖြစ်ကြောင်းယေရှုကြိုဟောခဲ့သည်။ဘုရားသခင်အပေါ်သစ္စာတည်ကြည်လိုသူများပင်လှည့်ဖြားကြလိမ့်မည်(မာ၊၁၃း၂၂)။ဘယ်လိုလုပ်ကြမလဲ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 descr="Un grupo de personas en una playa&#10;&#10;Descripción generada automáticamente">
            <a:extLst>
              <a:ext uri="{FF2B5EF4-FFF2-40B4-BE49-F238E27FC236}">
                <a16:creationId xmlns:a16="http://schemas.microsoft.com/office/drawing/2014/main" id="{5D4DE93C-E875-DA18-6383-8E420D665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0" y="4275350"/>
            <a:ext cx="2155201" cy="2444393"/>
          </a:xfrm>
          <a:prstGeom prst="snip2DiagRect">
            <a:avLst>
              <a:gd name="adj1" fmla="val 0"/>
              <a:gd name="adj2" fmla="val 1414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B98034-9DAF-A58A-5952-57EA2F4D9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4" y="179891"/>
            <a:ext cx="2155201" cy="2402759"/>
          </a:xfrm>
          <a:prstGeom prst="snip2DiagRect">
            <a:avLst>
              <a:gd name="adj1" fmla="val 11861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C9533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08DB32-7625-1FB7-C510-D51834808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667" y="2721455"/>
            <a:ext cx="2183435" cy="18689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EC2108B7-8C55-ABF2-6CB5-521F05BEC5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648" y="4758813"/>
            <a:ext cx="2618453" cy="19609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06C1C76-3B21-E4F8-FCC4-C5DC6D9DA44C}"/>
              </a:ext>
            </a:extLst>
          </p:cNvPr>
          <p:cNvSpPr txBox="1"/>
          <p:nvPr/>
        </p:nvSpPr>
        <p:spPr>
          <a:xfrm>
            <a:off x="2240041" y="3120852"/>
            <a:ext cx="7008028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	ယခင်က“ဗာဗုလုန်”သည်သမ္မာကျမ်းစာမှရွေ့ပြောင်းကာမှားယွင်းသောလူ့အတွေးအခေါ်များကိုသွန်သင်ခြင်းဖြင့်လူတို့ကိုနားမလည်နိုင်အောင်ဖြစ်စေခဲ့သည်။ယနေ့ထိလည်းထိုနည်းအတိုင်းလုပ်ဆောင်နေသေးသည်။လူတို့ကိုသမ္မာကျမ်းစာအမှန်တရားမှဝေးကွာစေရန်မှားယွင်းသောလူ့အတွေးများကိုအသုံးပြုသည်(</a:t>
            </a:r>
            <a:r>
              <a:rPr lang="en-US" sz="2200" b="1" dirty="0">
                <a:solidFill>
                  <a:prstClr val="black"/>
                </a:solidFill>
              </a:rPr>
              <a:t>Pr.14:12)</a:t>
            </a:r>
            <a:r>
              <a:rPr lang="my-MM" sz="2200" b="1" dirty="0">
                <a:solidFill>
                  <a:prstClr val="black"/>
                </a:solidFill>
              </a:rPr>
              <a:t>။လူတိုင်းနီးပါးသည်၎င်း၏ခေါင်းဆောင်များ နောက်သို့လိုက်ကြပြီးနောက်ဆုံးတွင်စာတန်ကိုကိုးကွယ်ကြလိမ့်မည်(ဗျာ၁၃း၃-၄၊၁၄-၁၅)။</a:t>
            </a:r>
            <a:endParaRPr lang="en-US" sz="22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သန့်ရှင်းသောဝိညာဉ်တော်၏အကူအညီဖြင့်ကျမ်းစာလေ့လာမှသာအမှန်တရားကိုမုသာဝါဒနှင့်ခွဲခြားသိမြင်နိုင်မည်ဖြစ်သည်။</a:t>
            </a:r>
            <a:endParaRPr lang="es-E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7729E14-E4F6-0FDE-4F7F-66477D0151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4"/>
          <a:stretch/>
        </p:blipFill>
        <p:spPr>
          <a:xfrm>
            <a:off x="91548" y="2693867"/>
            <a:ext cx="2155203" cy="1470264"/>
          </a:xfrm>
          <a:prstGeom prst="snip2DiagRect">
            <a:avLst>
              <a:gd name="adj1" fmla="val 2273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2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89E6FC9-3B41-0124-79FF-EEF92D97A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062" y="4553370"/>
            <a:ext cx="1950940" cy="2181471"/>
          </a:xfrm>
          <a:prstGeom prst="round2DiagRect">
            <a:avLst>
              <a:gd name="adj1" fmla="val 0"/>
              <a:gd name="adj2" fmla="val 21167"/>
            </a:avLst>
          </a:prstGeom>
          <a:ln w="28575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23C579E-38BB-9268-9BD6-F516208A1E95}"/>
              </a:ext>
            </a:extLst>
          </p:cNvPr>
          <p:cNvSpPr txBox="1"/>
          <p:nvPr/>
        </p:nvSpPr>
        <p:spPr>
          <a:xfrm>
            <a:off x="3739073" y="123160"/>
            <a:ext cx="3970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600" b="1" dirty="0"/>
              <a:t>မသေနိုင်သောဝိညာဉ်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3D786D-E328-3C18-9C27-86BE53D5EC3B}"/>
              </a:ext>
            </a:extLst>
          </p:cNvPr>
          <p:cNvSpPr txBox="1"/>
          <p:nvPr/>
        </p:nvSpPr>
        <p:spPr>
          <a:xfrm>
            <a:off x="340255" y="894337"/>
            <a:ext cx="10240357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2133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မြွေကလည်း၊သင်တို့သည်ဧကန်အမှန်သေရမည်မဟုတ်။ </a:t>
            </a:r>
            <a:r>
              <a:rPr lang="es-ES" sz="2133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(Genesis 3:4)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D12F1-46DA-2687-7DA9-EBEDD5A5B56D}"/>
              </a:ext>
            </a:extLst>
          </p:cNvPr>
          <p:cNvSpPr txBox="1"/>
          <p:nvPr/>
        </p:nvSpPr>
        <p:spPr>
          <a:xfrm>
            <a:off x="4921808" y="1324188"/>
            <a:ext cx="7162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ဗာဗုလုန်နှင့်နတ်ဆိုးပညာသည်ရှင်းရှင်းလင်းလင်းဆက်စပ်နေသည်(ဗျာ၊၁၈:၂)။ထို့ကြောင့်ယနေ့ခရစ်ယာန်အများစု သည်“နတ်ဆိုး၏အယူဝါဒ”ကိုလက်ခံကြသည်(၁တိ၄:၁)။အဖြစ်များဆုံးတစ်ခုမှာကျွန်ုပ်တို့သည်ဧဝအားစာတန်ပြောခဲ့ သည့်အတိုင်းမသေနိုင်ဘဲမသေနိုင်သောကြောင့်ဖြစ်သည်။ သခင်ယေရှုကို ကျွန်ုပ်တို့၏ကယ်တင်ရှင်အဖြစ်လက်ခံလျှင် ကျွန်ုပ်တို့သေပြီးသည်နှင့်ကောင်းကင်ဘုံသို့တည့်တည့်သွားသည်ဟုသူတို့ယုံကြည်ကြသည်။ငါတို့မရှိရင်ငရဲကိုတည့် တည့်သွားရတယ်ဒါမှမဟုတ်ကိုယ်ခန္ဓာမရှိတဲ့နာမ်ဝိညာဉ် တစ်ကောင်လိုလျှောက်သွားနေတာဒါမှမဟုတ်...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CB94B5-94D7-B3F5-6746-8FB065B97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013" y="4966344"/>
            <a:ext cx="2357995" cy="176849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D3775829-B012-1B78-4A3B-04356BE13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99" y="1523803"/>
            <a:ext cx="4680155" cy="3510116"/>
          </a:xfrm>
          <a:prstGeom prst="roundRect">
            <a:avLst>
              <a:gd name="adj" fmla="val 854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92CFFC7-09F3-24FC-8020-D2EA7308A467}"/>
              </a:ext>
            </a:extLst>
          </p:cNvPr>
          <p:cNvSpPr txBox="1"/>
          <p:nvPr/>
        </p:nvSpPr>
        <p:spPr>
          <a:xfrm>
            <a:off x="115530" y="5134401"/>
            <a:ext cx="72470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သေခြင်းဆိုတာအိပ်မက်တစ်ခုလိုပါပဲ၊ငါတို့ရဲ့ဝိညာဉ်တွေဟာ သေတတ်တယ်လို့ဘုရားသခင်ရဲ့နှုတ်ကပတ်တော်ကရှင်းပြ တယ်။ရှင်ပြန်ထမြောက်သောနေ့တွင်ဤ“အိပ်မက်”မှနိုးထကြလိမ့်မည်(ဒေ. ၉:၅;ဆာ၁၁၅:၁၇;ဗျာ. ၂၀:၅-၆)။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n 13" descr="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313CE0A-B5A0-F50C-210F-CC89D1DA62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477" y="83833"/>
            <a:ext cx="1209368" cy="120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3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C8D43D-25F4-43AD-BD2C-46C3B7B1C188}"/>
              </a:ext>
            </a:extLst>
          </p:cNvPr>
          <p:cNvSpPr txBox="1"/>
          <p:nvPr/>
        </p:nvSpPr>
        <p:spPr>
          <a:xfrm>
            <a:off x="2772138" y="68825"/>
            <a:ext cx="939528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3600" b="1" dirty="0"/>
              <a:t>အတုအယောင်အနားယူသောနေ့</a:t>
            </a:r>
            <a:endParaRPr lang="es-ES" sz="3600" b="1" dirty="0">
              <a:ln/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08F602-3C97-EF82-28B8-C20B1B74E5A1}"/>
              </a:ext>
            </a:extLst>
          </p:cNvPr>
          <p:cNvSpPr txBox="1"/>
          <p:nvPr/>
        </p:nvSpPr>
        <p:spPr>
          <a:xfrm>
            <a:off x="2796718" y="718953"/>
            <a:ext cx="9346124" cy="9543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1867" b="1" dirty="0">
                <a:solidFill>
                  <a:srgbClr val="CC0000"/>
                </a:solidFill>
                <a:latin typeface="Comic Sans MS" panose="030F0702030302020204" pitchFamily="66" charset="0"/>
              </a:rPr>
              <a:t>ထာဝရဘုရား၏အိမ်တော်အတွင်းတန်တိုင်းထဲသို့ဆောင်သွား၍ဗိမာန်တော်တံခါးဝဗိမာန်တော်ဦးနှင့်ယဇ်ပလ္လင်ကြားမှာလူနှစ်ကျိပ်ငါးယောက်တို့သည် ဗိမာန်တော်ကိုကျောခိုင်းလျက်၊ အရှေ့သို့မျက်နှာဦပလျက်၊အရှေ့မျက်နှာ၌ နေကိုကိုးကွယ်ကြ၏။</a:t>
            </a:r>
            <a:r>
              <a:rPr lang="es-ES" sz="1467" b="1" dirty="0">
                <a:solidFill>
                  <a:srgbClr val="CC0000"/>
                </a:solidFill>
                <a:latin typeface="Comic Sans MS" panose="030F0702030302020204" pitchFamily="66" charset="0"/>
              </a:rPr>
              <a:t>(Ezequiel 8:16)</a:t>
            </a:r>
            <a:endParaRPr lang="es-ES" sz="1867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A9750C-1ACC-E246-0F23-2DF0E8134660}"/>
              </a:ext>
            </a:extLst>
          </p:cNvPr>
          <p:cNvSpPr txBox="1"/>
          <p:nvPr/>
        </p:nvSpPr>
        <p:spPr>
          <a:xfrm>
            <a:off x="2772138" y="1798923"/>
            <a:ext cx="934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ဂျူးလူမျိုးများသည်ဗာဗုလုန်နှင့်အခြားလူမျိုးများကဲ့သို့နေကိုကိုးကွယ် ခြင်းဖြင့်ယိုယွင်းပျက်စီးသွားသည် (</a:t>
            </a:r>
            <a:r>
              <a:rPr lang="en-US" sz="2400" b="1" dirty="0">
                <a:solidFill>
                  <a:prstClr val="black"/>
                </a:solidFill>
              </a:rPr>
              <a:t>Ez. 8:16)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edificio, gente, parado, grupo&#10;&#10;Descripción generada automáticamente">
            <a:extLst>
              <a:ext uri="{FF2B5EF4-FFF2-40B4-BE49-F238E27FC236}">
                <a16:creationId xmlns:a16="http://schemas.microsoft.com/office/drawing/2014/main" id="{398461CA-EBEC-7EE8-9AE7-E61B14828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5" y="68825"/>
            <a:ext cx="2661252" cy="3549447"/>
          </a:xfrm>
          <a:prstGeom prst="roundRect">
            <a:avLst>
              <a:gd name="adj" fmla="val 8788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DC748F-4DF3-ABB8-034F-6D6F0194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4" y="3846013"/>
            <a:ext cx="3880405" cy="2869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5DAB9D6-8D41-0FA7-C26A-98CF0F97CE48}"/>
              </a:ext>
            </a:extLst>
          </p:cNvPr>
          <p:cNvSpPr txBox="1"/>
          <p:nvPr/>
        </p:nvSpPr>
        <p:spPr>
          <a:xfrm>
            <a:off x="4015868" y="2926037"/>
            <a:ext cx="804066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ခရစ်ယာန်ဘုရားကျောင်းသည်နေ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ကိုပွင့်ပွင့်လင်းလင်းကိုးကွယ်ဖူးခြင်း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မရှိသော်လည်းရောမမြို့ကို“နေ၏နေ့”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(</a:t>
            </a:r>
            <a:r>
              <a:rPr lang="en-US" sz="2400" b="1" dirty="0">
                <a:solidFill>
                  <a:prstClr val="black"/>
                </a:solidFill>
              </a:rPr>
              <a:t>Constantine’s edition, 321 AD) </a:t>
            </a:r>
            <a:r>
              <a:rPr lang="my-MM" sz="2400" b="1" dirty="0">
                <a:solidFill>
                  <a:prstClr val="black"/>
                </a:solidFill>
              </a:rPr>
              <a:t>တွင်စတင်ကိုးကွယ်ခဲ့ကြသည်။ အချို့သောဘာသာစကားများသည်အင်္ဂလိပ်လို</a:t>
            </a:r>
            <a:r>
              <a:rPr lang="en-US" sz="2400" b="1" dirty="0">
                <a:solidFill>
                  <a:prstClr val="black"/>
                </a:solidFill>
              </a:rPr>
              <a:t>Sunday</a:t>
            </a:r>
            <a:r>
              <a:rPr lang="my-MM" sz="2400" b="1" dirty="0">
                <a:solidFill>
                  <a:prstClr val="black"/>
                </a:solidFill>
              </a:rPr>
              <a:t>ကဲ့သို့ထိုအ ဓိပ္ပါယ်ကိုဆက်လက်ထိန်းသိမ်းထားဆဲဖြစ်သည်။ကိုးကွယ်ရာနေ့၏ ဤပြောင်းလဲမှုသည်သမ္မာကျမ်းစာ၏ အမြစ်မရှိသော်လည်း ပင်မခေတ်ရေစီးကြောင်းခရစ်ယာန်ဘာသာတွင် မေးခွန်းထုတ်စရာ မရှိပါ။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AAF598-C1E8-6283-4794-D5C7E17415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253" y="2450510"/>
            <a:ext cx="3689284" cy="153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00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662869-2177-C363-82D6-DBCE99686681}"/>
              </a:ext>
            </a:extLst>
          </p:cNvPr>
          <p:cNvSpPr txBox="1"/>
          <p:nvPr/>
        </p:nvSpPr>
        <p:spPr>
          <a:xfrm>
            <a:off x="1420762" y="1554941"/>
            <a:ext cx="9350477" cy="32778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7200" b="1" dirty="0">
                <a:solidFill>
                  <a:srgbClr val="8F2FB5"/>
                </a:solidFill>
              </a:rPr>
              <a:t>ဤလှည့်ဖြားမှုများမှလုံခြုံစွာနေပါ။</a:t>
            </a:r>
            <a:endParaRPr lang="es-ES" sz="7200" b="1" spc="400" dirty="0">
              <a:ln w="9525">
                <a:noFill/>
                <a:prstDash val="solid"/>
              </a:ln>
              <a:solidFill>
                <a:srgbClr val="70AD47">
                  <a:lumMod val="75000"/>
                </a:srgbClr>
              </a:solidFill>
              <a:effectLst>
                <a:outerShdw blurRad="12700" dist="38100" dir="2700000" algn="tl" rotWithShape="0">
                  <a:srgbClr val="92D050"/>
                </a:outerShdw>
                <a:reflection blurRad="6350" stA="55000" endA="300" endPos="45500" dir="5400000" sy="-100000" algn="bl" rotWithShape="0"/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6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BE48DF-7490-4B8F-77FD-DD910BD70B57}"/>
              </a:ext>
            </a:extLst>
          </p:cNvPr>
          <p:cNvSpPr txBox="1"/>
          <p:nvPr/>
        </p:nvSpPr>
        <p:spPr>
          <a:xfrm>
            <a:off x="3733802" y="123235"/>
            <a:ext cx="5083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600" b="1" dirty="0"/>
              <a:t>စစ်မှန်တဲ့အနားယူတဲ့နေ့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1F8D5A-82FF-762F-C45C-55D2E877C57F}"/>
              </a:ext>
            </a:extLst>
          </p:cNvPr>
          <p:cNvSpPr txBox="1"/>
          <p:nvPr/>
        </p:nvSpPr>
        <p:spPr>
          <a:xfrm>
            <a:off x="1" y="819325"/>
            <a:ext cx="8511455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133" b="1" dirty="0">
                <a:solidFill>
                  <a:srgbClr val="FFFF00"/>
                </a:solidFill>
                <a:effectLst>
                  <a:glow rad="381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ငါ၏ဥပုသ်နေ့တို့ကိုလည်းသန့်ရှင်းစေလော့။ငါသည်သင်တို့၏ဘုရားသခင်ထာဝရဘုရားဖြစ်သည်ဟု၊သင်တို့သည်သိမည်အကြောင်း၊ထိုဥပုသ်နေ့တို့ကိုငါနှင့်သင်တို့စပ်ကြားမှာလက္ခဏာသက်သေဖြစ်စေကြလော့ဟုငါဆို၏။ </a:t>
            </a:r>
            <a:r>
              <a:rPr lang="es-ES" sz="1600" b="1" dirty="0">
                <a:solidFill>
                  <a:srgbClr val="FFFF00"/>
                </a:solidFill>
                <a:effectLst>
                  <a:glow rad="381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FFFF00"/>
                </a:solidFill>
                <a:effectLst>
                  <a:glow rad="381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Ezekiel</a:t>
            </a:r>
            <a:r>
              <a:rPr lang="es-ES" sz="1600" b="1" dirty="0">
                <a:solidFill>
                  <a:srgbClr val="FFFF00"/>
                </a:solidFill>
                <a:effectLst>
                  <a:glow rad="381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20:20)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BD3AE-AC60-2F5D-8EEC-C6A1CD905CA1}"/>
              </a:ext>
            </a:extLst>
          </p:cNvPr>
          <p:cNvSpPr txBox="1"/>
          <p:nvPr/>
        </p:nvSpPr>
        <p:spPr>
          <a:xfrm>
            <a:off x="41222" y="1923664"/>
            <a:ext cx="8099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တ်ဆိုးများသည်ဗာဗုလုန်ကိုဦးဆောင်ခဲ့ပြီး၎င်းတို့သည်လူ့အယူဝါဒ၏“စပျစ်ရည်”ဖြင့်ကမ္ဘာကိုလှည့်ဖြားခဲ့ကြသည်(ဗျာ ၁၈:၂-၃;၁၄:၈)။ဘုရားသခင်ကိုကိုးကွယ်ဆဲလူနည်းစုကိုလည်းကဲ့ရဲ့နှိပ်စက်ညှဉ်းပန်းကြသည်(ဗျာ၁၂း၁၇)။သို့ရာတွင်၊ဤအုပ်စုငယ်လေးသည် ဥပုသ်နေ့တွင် သူ၏နှုတ်ကပတ်တော်၌ ကျင့်ရန် ကျွန်ုပ်တို့အား တိုက်တွန်းထားသကဲ့သို့ဘုရားသခင်ကိုကိုးကွယ်ဆဲဖြစ်သည် (ထွ. ၂၀း၈-၁၁၊ ဧဇ. ၂၀း၂၀)။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B501E324-71AA-1C3F-12B3-4AC6DD4C4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46" y="4918239"/>
            <a:ext cx="3205316" cy="1770679"/>
          </a:xfrm>
          <a:prstGeom prst="snip2DiagRect">
            <a:avLst>
              <a:gd name="adj1" fmla="val 1388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gradFill flip="none" rotWithShape="1">
              <a:gsLst>
                <a:gs pos="0">
                  <a:srgbClr val="00B0F0"/>
                </a:gs>
                <a:gs pos="38000">
                  <a:srgbClr val="00B0F0"/>
                </a:gs>
                <a:gs pos="62000">
                  <a:srgbClr val="C00000"/>
                </a:gs>
                <a:gs pos="100000">
                  <a:srgbClr val="C00000"/>
                </a:gs>
              </a:gsLst>
              <a:lin ang="12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frente a una tienda&#10;&#10;Descripción generada automáticamente con confianza media">
            <a:extLst>
              <a:ext uri="{FF2B5EF4-FFF2-40B4-BE49-F238E27FC236}">
                <a16:creationId xmlns:a16="http://schemas.microsoft.com/office/drawing/2014/main" id="{B435F1A8-7275-92CD-F913-5BE6E00AF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943" y="3794269"/>
            <a:ext cx="3980172" cy="2985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3EB92A-68F2-4837-D280-06AEDD8281D6}"/>
              </a:ext>
            </a:extLst>
          </p:cNvPr>
          <p:cNvSpPr txBox="1"/>
          <p:nvPr/>
        </p:nvSpPr>
        <p:spPr>
          <a:xfrm>
            <a:off x="3425486" y="4471074"/>
            <a:ext cx="47156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သစ္စာရှိအကြွင်းအကျန်များသည် ကျွန်ုပ်တို့၏ဖန်ဆင်းရှင်ကိုကိုးကွယ်ရန် ကမ္ဘာကိုခေါ်ဆိုသည်။မှားယွင်းသော ဝတ်ပြုရေးနေ့ကိုသွန်သင်ပေးသောဗာဗုလုန်ကျဆုံးခြင်းကိုလည်းကြေညာကြသည် (ဗျာ ၁၄း၇-၈)။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 descr="Un dibujo de una mujer con un vestido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EAD7E728-BD8A-8502-466D-899935BE49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455" y="941579"/>
            <a:ext cx="3631381" cy="2723536"/>
          </a:xfrm>
          <a:prstGeom prst="rect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44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3515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2023-05-18T07:08:15Z</dcterms:created>
  <dcterms:modified xsi:type="dcterms:W3CDTF">2023-05-19T06:57:44Z</dcterms:modified>
</cp:coreProperties>
</file>