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70" r:id="rId3"/>
    <p:sldId id="271" r:id="rId4"/>
    <p:sldId id="258" r:id="rId5"/>
    <p:sldId id="259" r:id="rId6"/>
    <p:sldId id="260" r:id="rId7"/>
    <p:sldId id="262" r:id="rId8"/>
    <p:sldId id="261" r:id="rId9"/>
    <p:sldId id="263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F28D-1C02-47AE-81B8-A128C8DF4272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97BA5-1BF7-4963-AF5C-9BFC5AF6C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64013-D08B-4B9A-95C5-772BC315B93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98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64013-D08B-4B9A-95C5-772BC315B93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6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25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07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6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2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4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9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9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4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32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C52C-D7F5-473B-A091-EB0FE7C88580}" type="datetimeFigureOut">
              <a:rPr lang="es-ES" smtClean="0"/>
              <a:t>01/04/2023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F4EA-9DCF-469E-89EF-FCFE81FBE3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27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B16A5E7-2DFC-1CD7-8F5B-CE3B76283E1D}"/>
              </a:ext>
            </a:extLst>
          </p:cNvPr>
          <p:cNvSpPr txBox="1"/>
          <p:nvPr/>
        </p:nvSpPr>
        <p:spPr>
          <a:xfrm>
            <a:off x="741680" y="38032"/>
            <a:ext cx="10708640" cy="200043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 contourW="19050">
              <a:bevelT w="38100" h="38100" prst="relaxedInset"/>
              <a:contourClr>
                <a:schemeClr val="accent2"/>
              </a:contourClr>
            </a:sp3d>
          </a:bodyPr>
          <a:lstStyle/>
          <a:p>
            <a:pPr algn="ctr" defTabSz="609585"/>
            <a:r>
              <a:rPr lang="my-MM" sz="6400" b="1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latin typeface="Calibri" panose="020F0502020204030204"/>
              </a:rPr>
              <a:t>အဆုံးရလဒ်၏ခဏတာအချိန်</a:t>
            </a:r>
            <a:endParaRPr lang="es-ES" sz="6400" b="1" dirty="0">
              <a:ln w="22225">
                <a:noFill/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103DC91-C748-2205-EFFA-E1B54DD5A62F}"/>
              </a:ext>
            </a:extLst>
          </p:cNvPr>
          <p:cNvSpPr txBox="1"/>
          <p:nvPr/>
        </p:nvSpPr>
        <p:spPr>
          <a:xfrm>
            <a:off x="9885680" y="6152991"/>
            <a:ext cx="230632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s-ES" sz="1867" b="1">
                <a:solidFill>
                  <a:srgbClr val="9900CC">
                    <a:lumMod val="75000"/>
                  </a:srgbClr>
                </a:solidFill>
                <a:latin typeface="Calibri" panose="020F0502020204030204"/>
              </a:rPr>
              <a:t>Lesson 2 for </a:t>
            </a:r>
            <a:br>
              <a:rPr lang="es-ES" sz="1867" b="1">
                <a:solidFill>
                  <a:srgbClr val="9900CC">
                    <a:lumMod val="75000"/>
                  </a:srgbClr>
                </a:solidFill>
                <a:latin typeface="Calibri" panose="020F0502020204030204"/>
              </a:rPr>
            </a:br>
            <a:r>
              <a:rPr lang="es-ES" sz="1867" b="1">
                <a:solidFill>
                  <a:srgbClr val="9900CC">
                    <a:lumMod val="75000"/>
                  </a:srgbClr>
                </a:solidFill>
                <a:latin typeface="Calibri" panose="020F0502020204030204"/>
              </a:rPr>
              <a:t>April 8, 2023</a:t>
            </a:r>
            <a:endParaRPr lang="es-ES" sz="1867" b="1" dirty="0">
              <a:solidFill>
                <a:srgbClr val="9900CC">
                  <a:lumMod val="7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27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219B0C-43F7-1408-12C1-A2E8DB535635}"/>
              </a:ext>
            </a:extLst>
          </p:cNvPr>
          <p:cNvSpPr txBox="1"/>
          <p:nvPr/>
        </p:nvSpPr>
        <p:spPr>
          <a:xfrm>
            <a:off x="3113314" y="90855"/>
            <a:ext cx="6389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600" b="1" dirty="0">
                <a:solidFill>
                  <a:schemeClr val="bg1"/>
                </a:solidFill>
              </a:rPr>
              <a:t>ဖြောင့်မတ်သောသူတို့၏ကံကြမ္မာ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37C982-D181-ABEB-76BF-39CE2E3D9F22}"/>
              </a:ext>
            </a:extLst>
          </p:cNvPr>
          <p:cNvSpPr txBox="1"/>
          <p:nvPr/>
        </p:nvSpPr>
        <p:spPr>
          <a:xfrm>
            <a:off x="4212773" y="637244"/>
            <a:ext cx="7979228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“[…]</a:t>
            </a:r>
            <a:r>
              <a:rPr lang="my-MM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ကောင်းကင်တမန်တစ်ပါးသည်ဗိမာန်တော်ထဲကထွက်၍ကိုယ်တော်၏တံစဉ်ကိုလွတ်၍စပါးကိုရိတ်တော်မူပါ။ရိတ်ရသောအချိန်ရောက်ပါပြီ။မြေကြီး၌ရိတ်စရာစပါးမှည့်ပါပြီဟုမိုးတိမ်ပေါ်မှာထိုင်သောသူကိုကြီးသောအသံနှင့်ဟစ်လေ၏။</a:t>
            </a:r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14:15)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9B3C394-DE82-8661-F4D6-B867D06050FB}"/>
              </a:ext>
            </a:extLst>
          </p:cNvPr>
          <p:cNvSpPr txBox="1"/>
          <p:nvPr/>
        </p:nvSpPr>
        <p:spPr>
          <a:xfrm>
            <a:off x="4452256" y="2160717"/>
            <a:ext cx="766354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စပါးရိတ်သိမ်းချိန်မတိုင်မီတွင်၊ယေရှုသည်သူ၏ဆူးသရဖူမှရွှေသရဖူအဖြစ်ပြောင်းလဲပေးသည်ယော၊၁၉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၅၊ဗျာ၁၄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၁၄။၎င်းသည်ဘုရင်၏သရဖူ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en-US" sz="2400" b="1" dirty="0" err="1">
                <a:solidFill>
                  <a:prstClr val="black"/>
                </a:solidFill>
              </a:rPr>
              <a:t>diadēma</a:t>
            </a:r>
            <a:r>
              <a:rPr lang="en-US" sz="2400" b="1" dirty="0">
                <a:solidFill>
                  <a:prstClr val="black"/>
                </a:solidFill>
              </a:rPr>
              <a:t>)</a:t>
            </a:r>
            <a:r>
              <a:rPr lang="my-MM" sz="2400" b="1" dirty="0">
                <a:solidFill>
                  <a:prstClr val="black"/>
                </a:solidFill>
              </a:rPr>
              <a:t>မဟုတ်ဘဲအောင်နိုင်သူ၏သရဖူ </a:t>
            </a:r>
            <a:r>
              <a:rPr lang="en-US" sz="2400" b="1" dirty="0">
                <a:solidFill>
                  <a:prstClr val="black"/>
                </a:solidFill>
              </a:rPr>
              <a:t>(</a:t>
            </a:r>
            <a:r>
              <a:rPr lang="en-US" sz="2400" b="1" dirty="0" err="1">
                <a:solidFill>
                  <a:prstClr val="black"/>
                </a:solidFill>
              </a:rPr>
              <a:t>stephanos</a:t>
            </a:r>
            <a:r>
              <a:rPr lang="en-US" sz="2400" b="1" dirty="0">
                <a:solidFill>
                  <a:prstClr val="black"/>
                </a:solidFill>
              </a:rPr>
              <a:t>) </a:t>
            </a:r>
            <a:r>
              <a:rPr lang="my-MM" sz="2400" b="1" dirty="0">
                <a:solidFill>
                  <a:prstClr val="black"/>
                </a:solidFill>
              </a:rPr>
              <a:t>ဖြစ်သည်။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သခင်ယေရှုသည်စပါးရိတ်သိမ်းပြီးအောင်နိုင်သူ၏သရဖူကိုကျွန်ုပ်တို့အားပေးလိမ့်မည်1</a:t>
            </a:r>
            <a:r>
              <a:rPr lang="en-US" sz="2400" b="1" dirty="0">
                <a:solidFill>
                  <a:prstClr val="black"/>
                </a:solidFill>
              </a:rPr>
              <a:t>P.5:4)</a:t>
            </a:r>
            <a:r>
              <a:rPr lang="my-MM" sz="2400" b="1" dirty="0">
                <a:solidFill>
                  <a:prstClr val="black"/>
                </a:solidFill>
              </a:rPr>
              <a:t>။ကျွန်ုပ်တို့မည်သို့အောင်ပွဲခံနိုင်မည်နည်း။</a:t>
            </a:r>
            <a:endParaRPr lang="en-US" sz="2400" b="1" dirty="0">
              <a:solidFill>
                <a:prstClr val="black"/>
              </a:solidFill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ရိတ်သိမ်းရန်အတွက် စပါးသည် ကြီးထွားပြီး ရင့်မှည့်ရမည် မ ၅း၄၈။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ငါတို့ကိုချစ်၍အောင်နိုင်တော်မူသောအရှင်၌ကျွန်ုပ်တို့သည် နေ့တိုင်းသန့်ရှင်းခြင်းသို့ပြောင်းလဲရန်လိုပါသည်၂ကော၃း၁၈။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Dibujo de una persona&#10;&#10;Descripción generada automáticamente">
            <a:extLst>
              <a:ext uri="{FF2B5EF4-FFF2-40B4-BE49-F238E27FC236}">
                <a16:creationId xmlns:a16="http://schemas.microsoft.com/office/drawing/2014/main" id="{70B37E42-60C3-C3B1-44AB-E1198F64F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7544"/>
            <a:ext cx="4212772" cy="5868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569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14A251C-8709-60BF-F3D7-152219051950}"/>
              </a:ext>
            </a:extLst>
          </p:cNvPr>
          <p:cNvSpPr txBox="1"/>
          <p:nvPr/>
        </p:nvSpPr>
        <p:spPr>
          <a:xfrm>
            <a:off x="-315684" y="125307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prstClr val="black"/>
                </a:solidFill>
              </a:rPr>
              <a:t>လူဆိုးတို့၏ကံကြမ္မာ</a:t>
            </a:r>
            <a:endParaRPr lang="es-ES" sz="4000" b="1" spc="67" dirty="0">
              <a:ln w="0"/>
              <a:solidFill>
                <a:srgbClr val="BCC0C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9506B2-2C72-4AAE-077D-B81C02C82ED7}"/>
              </a:ext>
            </a:extLst>
          </p:cNvPr>
          <p:cNvSpPr txBox="1"/>
          <p:nvPr/>
        </p:nvSpPr>
        <p:spPr>
          <a:xfrm>
            <a:off x="1" y="861537"/>
            <a:ext cx="7660640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“[…]</a:t>
            </a:r>
            <a:r>
              <a:rPr lang="my-MM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က်သောတံစဉ်ပါသောသူကိုကြီးစွာသောကြွေးကြော်ခြင်းနှင့်ခေါ်လျက်သင်၏ထက်သာတံစဉ်ကိုလွတ်၍မြေကြီး၏စပျစ်သီးပြွတ်တို့ကို ရိတ်လော့။ အသီးမှည့်ပြီဟုပြောဆို၏။ </a:t>
            </a:r>
            <a:r>
              <a:rPr lang="en-U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s-ES" sz="2133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14:18)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FA2949-BCA1-2BC2-D733-1A20FA9C0BCE}"/>
              </a:ext>
            </a:extLst>
          </p:cNvPr>
          <p:cNvSpPr txBox="1"/>
          <p:nvPr/>
        </p:nvSpPr>
        <p:spPr>
          <a:xfrm>
            <a:off x="189024" y="2171172"/>
            <a:ext cx="7563056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ဖြောင့်မတ်သောသူမျိုးစေ့သည်သန့်ရှင်းခြင်း၌ပေါက်တတ်၏။ဘုရားသခင်၏အလိုတော်ကို ငြင်းပယ်ခြင်းသည် ဆိုးသွမ်းမှုနှင့်ကြံ့ကြံ့ခံနိုင်စေသည်၁တိ၄း၁</a:t>
            </a:r>
            <a:r>
              <a:rPr lang="en-US" sz="2400" b="1">
                <a:solidFill>
                  <a:prstClr val="black"/>
                </a:solidFill>
              </a:rPr>
              <a:t>-</a:t>
            </a:r>
            <a:r>
              <a:rPr lang="my-MM" sz="2400" b="1">
                <a:solidFill>
                  <a:prstClr val="black"/>
                </a:solidFill>
              </a:rPr>
              <a:t>၂</a:t>
            </a:r>
            <a:r>
              <a:rPr lang="my-MM" sz="2400" b="1" dirty="0">
                <a:solidFill>
                  <a:prstClr val="black"/>
                </a:solidFill>
              </a:rPr>
              <a:t>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လူအပေါင်းတို့သည်အဆုံးကာလ၏အဆုံးတွင်မိမိတို့၏ဆုံးဖြတ်ချက်ကိုချပြီးသည်နှင့်၊၎င်းတို့၏ဆုံးဖြတ်ချက်အတိုင်းသန့်ရှင်းခြင်းသို့မဟုတ်ငြင်းပယ်ခြင်းခံရလိမ့်မည်ဗျာ၂၂း၁၁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ဖြောင့်​မတ်​သူ​နှင့်ဆိုး​ညစ်​သူ​တို့​ကြားခြား​နား​မှု​သည်အထင်​ကြီး​ပြီးပေါ်​လွင်​လာ​လိမ့်​မည်။သူတို့ရဲ့အပြောအဆိုနဲ့အပြုအမူက သူတို့ရဲ့ ဆုံးဖြတ်ချက်ကို သက်သေပြပါလိမ့်မယ်။ 	ကျွန်ုပ်တို့၏နောက်ဆုံးဆုံးဖြတ်ချက်သည်ကျွန်ုပ်တို့နေ့စဥ်ပြုလုပ်သော ဆုံးဖြတ်ချက်များအပေါ်တွင်တည်လိမ့်မည်။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Imagen que contiene exterior, pasto, campo, oso&#10;&#10;Descripción generada automáticamente">
            <a:extLst>
              <a:ext uri="{FF2B5EF4-FFF2-40B4-BE49-F238E27FC236}">
                <a16:creationId xmlns:a16="http://schemas.microsoft.com/office/drawing/2014/main" id="{DA5487AC-38AC-51ED-D04D-8E2B5DDE8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2080" y="934720"/>
            <a:ext cx="4348480" cy="57979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11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BE55B-FC57-D7A2-2830-967ED0CADF09}"/>
              </a:ext>
            </a:extLst>
          </p:cNvPr>
          <p:cNvSpPr txBox="1"/>
          <p:nvPr/>
        </p:nvSpPr>
        <p:spPr>
          <a:xfrm>
            <a:off x="821824" y="576747"/>
            <a:ext cx="10548352" cy="5057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သမ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္မာကျမ်းစာကိုတစ်အိမ်မှတစ်အိမ်ဖွင့်ထားမည်ဖြစ်ပြီး၊အမျိုးသား၊ အမျိုးသမီးတို့သည်ဤအိမ်များသို့ဝင်ရောက်ခွင့်ရရှိမည်ဖြစ်ပြီး၊ဘုရားသခင်၏နှုတ်ကပတ်တော်ကိုခံယူရန်စိတ်နှလုံးများပွင့်လာမည်ဖြစ်သည်။ အကျပ်အတည်းကြုံလာသောအခါတွင်စာတန်၏လှည့်ဖြားသောအံ့ဖွယ်အမှုများအားဖြင့်ဖြစ်ပေါ်လာမည့်ကြောက်မက်ဖွယ်အခက်အခဲများ ရင်ဆိုင်ရချိန်တွင်ပင်များစွာသောမှန်ကန်သောဆုံးဖြတ်ချက်များချရန် ပြင်ဆင်ကြလိမ့်မည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် […န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ောက်ဆုံးစမ်းသပ်မှုမှတစ်ဆင့်ကျောက်တစ်ခ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ု […ည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ီအစ်ကိုတို့၊သခင်ဘုရား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သည်က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ျွန်ုပ်တို့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အားတ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ိုးမြင့်သောအလင်းကို ပေးဆောင်လိုပါသည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်။ဘ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ုန်းတော်ထင်ရှားစေခြင်း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ငှာင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ါတို့အလိုရှိတော်မ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ူ၏။အမ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ှုတော်ဆောင်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များန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ှ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င့်လ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ူ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များသည်သူ၏ခ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ွန်အားဖြ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င့်ခ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ိုင်ခံ့လာလိ</a:t>
            </a:r>
            <a:r>
              <a:rPr lang="my-MM" sz="2933" b="1">
                <a:solidFill>
                  <a:prstClr val="black"/>
                </a:solidFill>
                <a:latin typeface="Constantia" panose="02030602050306030303" pitchFamily="18" charset="0"/>
              </a:rPr>
              <a:t>မ့် မည</a:t>
            </a:r>
            <a:r>
              <a:rPr lang="my-MM" sz="2933" b="1" dirty="0">
                <a:solidFill>
                  <a:prstClr val="black"/>
                </a:solidFill>
                <a:latin typeface="Constantia" panose="02030602050306030303" pitchFamily="18" charset="0"/>
              </a:rPr>
              <a:t>် ။</a:t>
            </a:r>
            <a:endParaRPr lang="es-ES" sz="2933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2C711E-E860-66A7-C332-52B2B63DC806}"/>
              </a:ext>
            </a:extLst>
          </p:cNvPr>
          <p:cNvSpPr txBox="1"/>
          <p:nvPr/>
        </p:nvSpPr>
        <p:spPr>
          <a:xfrm>
            <a:off x="6278763" y="6396831"/>
            <a:ext cx="547977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1867" b="1">
                <a:solidFill>
                  <a:srgbClr val="B2DCE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E. G. W. (The Review and Herald, December 24, 1889)</a:t>
            </a:r>
            <a:endParaRPr lang="es-ES" sz="1867" b="1" dirty="0">
              <a:solidFill>
                <a:srgbClr val="B2DCE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82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Imagen 4" descr="Imagen de la pantalla de un video juego&#10;&#10;Descripción generada automáticamente con confianza baja">
            <a:extLst>
              <a:ext uri="{FF2B5EF4-FFF2-40B4-BE49-F238E27FC236}">
                <a16:creationId xmlns:a16="http://schemas.microsoft.com/office/drawing/2014/main" id="{F58C0C8C-060C-9FC6-C900-17A9FC3A23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59968" y="13"/>
            <a:ext cx="7632032" cy="6857987"/>
          </a:xfrm>
          <a:prstGeom prst="rect">
            <a:avLst/>
          </a:prstGeom>
        </p:spPr>
      </p:pic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rgbClr val="FDFCB9"/>
          </a:solidFill>
          <a:ln w="0">
            <a:noFill/>
            <a:prstDash val="solid"/>
            <a:round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 rtlCol="0" anchor="ctr">
            <a:noAutofit/>
          </a:bodyPr>
          <a:lstStyle/>
          <a:p>
            <a:pPr algn="ctr" defTabSz="609585">
              <a:defRPr/>
            </a:pP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68AFA85-4733-6AC4-2840-9905052C21FA}"/>
              </a:ext>
            </a:extLst>
          </p:cNvPr>
          <p:cNvSpPr txBox="1"/>
          <p:nvPr/>
        </p:nvSpPr>
        <p:spPr>
          <a:xfrm>
            <a:off x="78046" y="755331"/>
            <a:ext cx="4896725" cy="575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my-MM" sz="2667" b="1" dirty="0">
                <a:solidFill>
                  <a:prstClr val="black"/>
                </a:solidFill>
                <a:latin typeface="Comic Sans MS" panose="030F0702030302020204" pitchFamily="66" charset="0"/>
              </a:rPr>
              <a:t>တဖန်ငါကြည့်လျှင်၊ဖြူသောမိုဃ်းတိမ်ရှိ၏။လူသားတော်နှင့်တူသောသူသည်ခေါင်းတော်ပေါ်၌ရွေသရဖူကိုဆောင်းလျက်၊ထက်သောတံစဉ်ကိုကိုင်လျက်၊မိုဃ်းတိမ်ပေါ်မှာထိုင်တော်မူ၏။ကောင်းကင်တမန်တစ်ပါးသည် ဗိမာန်တော်ထဲကထွက်၍ ကိုယ်တော်၏တံစဉ်ကိုလွတ်၍ စပါးကိုရိတ်တော်မူပါ။ ရိတ်ရသောအချိန်ရောက်ပါပြီ။ မြေကြီး၌ရိတ်စရာစပါးမှည့်ပါပြီဟု မိုးတိမ်ပေါ်မှာထိုင်သောသူကို ကြီးသောအသံနှင့်ဟစ်လေ၏။ </a:t>
            </a:r>
            <a:r>
              <a:rPr lang="es-ES" sz="2133" b="1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es-ES" sz="2133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Revelation</a:t>
            </a:r>
            <a:r>
              <a:rPr lang="es-ES" sz="2133" b="1" dirty="0">
                <a:solidFill>
                  <a:prstClr val="black"/>
                </a:solidFill>
                <a:latin typeface="Comic Sans MS" panose="030F0702030302020204" pitchFamily="66" charset="0"/>
              </a:rPr>
              <a:t> 14:14, 15)</a:t>
            </a:r>
            <a:endParaRPr lang="es-ES" sz="2667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8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B004491-E25C-792B-AA54-E3FE53C7B0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2080" y="131843"/>
            <a:ext cx="11838861" cy="6594315"/>
          </a:xfrm>
          <a:prstGeom prst="roundRect">
            <a:avLst>
              <a:gd name="adj" fmla="val 4649"/>
            </a:avLst>
          </a:prstGeom>
          <a:solidFill>
            <a:schemeClr val="bg1">
              <a:alpha val="83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616DFFD-378B-78F6-C2E1-1ADF0C32DE2B}"/>
              </a:ext>
            </a:extLst>
          </p:cNvPr>
          <p:cNvSpPr txBox="1"/>
          <p:nvPr/>
        </p:nvSpPr>
        <p:spPr>
          <a:xfrm>
            <a:off x="4121247" y="3348178"/>
            <a:ext cx="7693247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1665FF"/>
                </a:solidFill>
              </a:rPr>
              <a:t>ဆုံးဖြတ်ရမည့်အချိန် ဗျာဒိတ် ၁၄း၆</a:t>
            </a:r>
            <a:r>
              <a:rPr lang="en-US" sz="2400" b="1" dirty="0">
                <a:solidFill>
                  <a:srgbClr val="1665FF"/>
                </a:solidFill>
              </a:rPr>
              <a:t>-</a:t>
            </a:r>
            <a:r>
              <a:rPr lang="my-MM" sz="2400" b="1" dirty="0">
                <a:solidFill>
                  <a:srgbClr val="1665FF"/>
                </a:solidFill>
              </a:rPr>
              <a:t>၁၃။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   သတင်းစကားသုံးပါး</a:t>
            </a: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၊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အဆုံးရလဒ်၏အခိုက်အတန့်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ED1453"/>
                </a:solidFill>
              </a:rPr>
              <a:t>ဆုံးဖြတ်ချက်များကိုပိုင်းခြားစိတ်ဖြာခြင်း ဗျာဒိတ် ၁၄း၁၄။</a:t>
            </a:r>
            <a:endParaRPr lang="es-ES" sz="2400" b="1" dirty="0">
              <a:solidFill>
                <a:srgbClr val="ED1453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လူသား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ကောင်းကင်တရားစီရင်ခြင်း။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2060"/>
                </a:solidFill>
              </a:rPr>
              <a:t>ဆုံးဖြတ်ချက်များ၏ရလဒ် ဗျာဒိတ် ၁၄း၁၅</a:t>
            </a:r>
            <a:r>
              <a:rPr lang="en-US" sz="2400" b="1" dirty="0">
                <a:solidFill>
                  <a:srgbClr val="002060"/>
                </a:solidFill>
              </a:rPr>
              <a:t>-</a:t>
            </a:r>
            <a:r>
              <a:rPr lang="my-MM" sz="2400" b="1" dirty="0">
                <a:solidFill>
                  <a:srgbClr val="002060"/>
                </a:solidFill>
              </a:rPr>
              <a:t>၂၀။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37A700"/>
                </a:solidFill>
                <a:latin typeface="Calibri" panose="020F0502020204030204"/>
              </a:rPr>
              <a:t>    </a:t>
            </a:r>
            <a:r>
              <a:rPr lang="my-MM" sz="2400" b="1" dirty="0">
                <a:solidFill>
                  <a:prstClr val="black"/>
                </a:solidFill>
              </a:rPr>
              <a:t>စပါးရိတ်ရာကာလ ဖြောင့်မတ်သောသူတို့၏ ကံကြမ္မာ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စပျစ်သီး- လူဆိုးတို့၏ ကံကြမ္မာ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5CC1B8-ED7F-78E9-EAC3-FE51C8FACAA9}"/>
              </a:ext>
            </a:extLst>
          </p:cNvPr>
          <p:cNvSpPr txBox="1"/>
          <p:nvPr/>
        </p:nvSpPr>
        <p:spPr>
          <a:xfrm>
            <a:off x="132080" y="131842"/>
            <a:ext cx="9454987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ဗျာဒိတ်၁၄း၁၄</a:t>
            </a:r>
            <a:r>
              <a:rPr lang="en-US" sz="2400" b="1" dirty="0">
                <a:solidFill>
                  <a:prstClr val="black"/>
                </a:solidFill>
              </a:rPr>
              <a:t>/</a:t>
            </a:r>
            <a:r>
              <a:rPr lang="my-MM" sz="2400" b="1" dirty="0">
                <a:solidFill>
                  <a:prstClr val="black"/>
                </a:solidFill>
              </a:rPr>
              <a:t>ဗျာ၁၄း၁၅တွင်တွေ့ရသည့်အတိုင်းကျွန်ုပ်တို့၏သမိုင်း၏နောက်ဆုံးပဋိပက္ခတွင်ဘုရားသခင်အပေါ်သစ္စာစောင့်သိနေမည့်လူတစ်စုရှိသည်။ တိကျသောသတင်းစကားကို ဝေမျှရန်နှင့် အသက်ရှင်ရန် ခေါ်ခြင်းဖြစ်သည် ဗျာ ၁၄း၆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၁၃။ ဘုရားသခင်သည် ထိုသတင်းစကားကို လက်ခံခြင်း သို့မဟုတ် ငြင်းပယ်ခြင်းနှင့်အညီ သူ၏တရားစီရင်ခြင်းကို စီရင်တော်မူမည် ဗျာ ၁၄း၁၄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၂၀။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တရားစီရင်ခြင်း၏ရလဒ်သည်ယနေ့ကျွန်ုပ်တို့ပြုလုပ်သောဆုံးဖြတ်ချက်များပေါ်တွင်မူတည်သည်အသက်ရိတ်သိမ်းခြင်းသို့မဟုတ်သေခြင်းစပျစ်သီ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Un grupo de personas jugando un videojueg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81FC41B-AE8E-CB24-2B03-53F91D036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" y="3577927"/>
            <a:ext cx="3234843" cy="3112639"/>
          </a:xfrm>
          <a:prstGeom prst="roundRect">
            <a:avLst>
              <a:gd name="adj" fmla="val 664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 descr="Forma, Rectángulo&#10;&#10;Descripción generada automáticamente">
            <a:extLst>
              <a:ext uri="{FF2B5EF4-FFF2-40B4-BE49-F238E27FC236}">
                <a16:creationId xmlns:a16="http://schemas.microsoft.com/office/drawing/2014/main" id="{70CC2823-4FF8-1417-DD6E-12F3E221A3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74" y="4334466"/>
            <a:ext cx="296673" cy="296673"/>
          </a:xfrm>
          <a:prstGeom prst="rect">
            <a:avLst/>
          </a:prstGeom>
        </p:spPr>
      </p:pic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id="{4D206820-6274-547A-A238-DEC1C0B0A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463" y="5505952"/>
            <a:ext cx="296673" cy="296673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D6C475DC-3410-0C88-904A-569BED69D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574" y="3499105"/>
            <a:ext cx="296673" cy="296673"/>
          </a:xfrm>
          <a:prstGeom prst="rect">
            <a:avLst/>
          </a:prstGeom>
        </p:spPr>
      </p:pic>
      <p:pic>
        <p:nvPicPr>
          <p:cNvPr id="17" name="Imagen 16" descr="Texto&#10;&#10;Descripción generada automáticamente">
            <a:extLst>
              <a:ext uri="{FF2B5EF4-FFF2-40B4-BE49-F238E27FC236}">
                <a16:creationId xmlns:a16="http://schemas.microsoft.com/office/drawing/2014/main" id="{81A6BF91-A83D-7774-0570-E440EABDC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727" y="156133"/>
            <a:ext cx="2420541" cy="3156068"/>
          </a:xfrm>
          <a:prstGeom prst="roundRect">
            <a:avLst>
              <a:gd name="adj" fmla="val 1414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Imagen 19" descr="Imagen que contiene verde, tabla, oscuro, naranja&#10;&#10;Descripción generada automáticamente">
            <a:extLst>
              <a:ext uri="{FF2B5EF4-FFF2-40B4-BE49-F238E27FC236}">
                <a16:creationId xmlns:a16="http://schemas.microsoft.com/office/drawing/2014/main" id="{3C1D8018-F6E6-B4C3-832B-D93C0F6850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013" y="6254865"/>
            <a:ext cx="276356" cy="398901"/>
          </a:xfrm>
          <a:prstGeom prst="rect">
            <a:avLst/>
          </a:prstGeom>
        </p:spPr>
      </p:pic>
      <p:pic>
        <p:nvPicPr>
          <p:cNvPr id="21" name="Imagen 20" descr="Imagen que contiene verde, tabla, oscuro, luz&#10;&#10;Descripción generada automáticamente">
            <a:extLst>
              <a:ext uri="{FF2B5EF4-FFF2-40B4-BE49-F238E27FC236}">
                <a16:creationId xmlns:a16="http://schemas.microsoft.com/office/drawing/2014/main" id="{CB7E11F5-D250-7093-D915-24DE77C95B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013" y="5883095"/>
            <a:ext cx="276356" cy="398901"/>
          </a:xfrm>
          <a:prstGeom prst="rect">
            <a:avLst/>
          </a:prstGeom>
        </p:spPr>
      </p:pic>
      <p:pic>
        <p:nvPicPr>
          <p:cNvPr id="23" name="Imagen 22" descr="Imagen que contiene tabla, azul, monitor, computer&#10;&#10;Descripción generada automáticamente">
            <a:extLst>
              <a:ext uri="{FF2B5EF4-FFF2-40B4-BE49-F238E27FC236}">
                <a16:creationId xmlns:a16="http://schemas.microsoft.com/office/drawing/2014/main" id="{5B353532-595B-0902-7790-EBB078C30A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014" y="3815846"/>
            <a:ext cx="276356" cy="398903"/>
          </a:xfrm>
          <a:prstGeom prst="rect">
            <a:avLst/>
          </a:prstGeom>
        </p:spPr>
      </p:pic>
      <p:pic>
        <p:nvPicPr>
          <p:cNvPr id="25" name="Imagen 24" descr="Imagen que contiene morado, oscuro, gato, tabla&#10;&#10;Descripción generada automáticamente">
            <a:extLst>
              <a:ext uri="{FF2B5EF4-FFF2-40B4-BE49-F238E27FC236}">
                <a16:creationId xmlns:a16="http://schemas.microsoft.com/office/drawing/2014/main" id="{B1107049-D195-BCF9-DBD9-0705A93337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014" y="5018567"/>
            <a:ext cx="276356" cy="398901"/>
          </a:xfrm>
          <a:prstGeom prst="rect">
            <a:avLst/>
          </a:prstGeom>
        </p:spPr>
      </p:pic>
      <p:pic>
        <p:nvPicPr>
          <p:cNvPr id="26" name="Imagen 25" descr="Imagen que contiene tabla, oscuro, cerca, naranja&#10;&#10;Descripción generada automáticamente">
            <a:extLst>
              <a:ext uri="{FF2B5EF4-FFF2-40B4-BE49-F238E27FC236}">
                <a16:creationId xmlns:a16="http://schemas.microsoft.com/office/drawing/2014/main" id="{F639AD17-242B-2AA3-8E9E-DEDF6C4392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014" y="4640239"/>
            <a:ext cx="276356" cy="3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0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D2B505-7778-42DA-80B8-785394651618}"/>
              </a:ext>
            </a:extLst>
          </p:cNvPr>
          <p:cNvSpPr txBox="1"/>
          <p:nvPr/>
        </p:nvSpPr>
        <p:spPr>
          <a:xfrm>
            <a:off x="3048726" y="1191788"/>
            <a:ext cx="7315200" cy="4042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ဆုံးဖြတ်ရမည့်အချိန်</a:t>
            </a:r>
          </a:p>
          <a:p>
            <a:pPr algn="ctr" defTabSz="609585">
              <a:lnSpc>
                <a:spcPct val="150000"/>
              </a:lnSpc>
            </a:pPr>
            <a:r>
              <a:rPr lang="my-MM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ဖြစ်သည်</a:t>
            </a:r>
          </a:p>
          <a:p>
            <a:pPr algn="ctr" defTabSz="609585">
              <a:lnSpc>
                <a:spcPct val="150000"/>
              </a:lnSpc>
            </a:pPr>
            <a:r>
              <a:rPr lang="my-MM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ဗျာဒိတ် ၁၄</a:t>
            </a:r>
            <a:r>
              <a:rPr lang="en-US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:</a:t>
            </a:r>
            <a:r>
              <a:rPr lang="my-MM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၆</a:t>
            </a:r>
            <a:r>
              <a:rPr lang="en-US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-</a:t>
            </a:r>
            <a:r>
              <a:rPr lang="my-MM" sz="5867" dirty="0">
                <a:ln w="0"/>
                <a:solidFill>
                  <a:srgbClr val="956C2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၁၃</a:t>
            </a:r>
            <a:endParaRPr lang="es-ES" sz="5867" dirty="0">
              <a:ln w="0"/>
              <a:solidFill>
                <a:srgbClr val="956C2F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00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299C671-B0F0-C165-40C6-5A1571B9C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57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24BAA7-7F19-85E7-DB05-EE9E4036CBEC}"/>
              </a:ext>
            </a:extLst>
          </p:cNvPr>
          <p:cNvSpPr txBox="1"/>
          <p:nvPr/>
        </p:nvSpPr>
        <p:spPr>
          <a:xfrm>
            <a:off x="2188029" y="98320"/>
            <a:ext cx="5987143" cy="707886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4000" b="1" dirty="0">
                <a:solidFill>
                  <a:prstClr val="black"/>
                </a:solidFill>
              </a:rPr>
              <a:t>အဆုံးရလဒ်၏အခိုက်အတန့်</a:t>
            </a:r>
            <a:endParaRPr lang="es-ES" sz="40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436D0C-C1F0-B037-84A6-01D1446D5A29}"/>
              </a:ext>
            </a:extLst>
          </p:cNvPr>
          <p:cNvSpPr txBox="1"/>
          <p:nvPr/>
        </p:nvSpPr>
        <p:spPr>
          <a:xfrm>
            <a:off x="0" y="648845"/>
            <a:ext cx="9850515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solidFill>
                  <a:srgbClr val="891525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891525"/>
                </a:solidFill>
                <a:latin typeface="Comic Sans MS" panose="030F0702030302020204" pitchFamily="66" charset="0"/>
              </a:rPr>
              <a:t>လူမျိုးအပေါင်းတို့အားသက်သေဖြစ်မည်အကြောင်းနိုင်ငံတော်နှင့်ယှဉ်သောဧဝံဂေလိတရားကိုလောကီနိုင်ငံအရပ်ရပ်ရှိသမျှတို့၌ဟောရလိမ့်မည်။သို့ပြီးမှအဆုံးသည်ဖြစ်လတ့ံ။</a:t>
            </a:r>
            <a:r>
              <a:rPr lang="en-US" sz="2133" b="1" dirty="0">
                <a:solidFill>
                  <a:srgbClr val="891525"/>
                </a:solidFill>
                <a:latin typeface="Comic Sans MS" panose="030F0702030302020204" pitchFamily="66" charset="0"/>
              </a:rPr>
              <a:t> 													</a:t>
            </a:r>
            <a:r>
              <a:rPr lang="es-ES" sz="1600" b="1" dirty="0">
                <a:solidFill>
                  <a:srgbClr val="891525"/>
                </a:solidFill>
                <a:latin typeface="Comic Sans MS" panose="030F0702030302020204" pitchFamily="66" charset="0"/>
              </a:rPr>
              <a:t>(Matthew 24:14)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F5AF96E-E714-0DF2-B65F-4917CCD1BE9B}"/>
              </a:ext>
            </a:extLst>
          </p:cNvPr>
          <p:cNvSpPr txBox="1"/>
          <p:nvPr/>
        </p:nvSpPr>
        <p:spPr>
          <a:xfrm>
            <a:off x="2428624" y="1814720"/>
            <a:ext cx="7060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သခင်ယေရှုကြွလာသောအခါကမ္ဘာပေါ်ရှိလူတိုင်းသည်ဧဝံဂေလိတရားကိုကြားသိကြလိမ့်မည်ဟုဟော်ကြားခဲ့သည် ဗျာ ၁၄း၆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၇၊ မဿဲ ၂၄း၁၄။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04BFACC-573F-9092-3704-20DBC504E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832" y="3309620"/>
            <a:ext cx="4601755" cy="3429000"/>
          </a:xfrm>
          <a:prstGeom prst="rect">
            <a:avLst/>
          </a:prstGeom>
          <a:ln w="28575">
            <a:solidFill>
              <a:srgbClr val="89152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Un par de personas de pie en una montaña&#10;&#10;Descripción generada automáticamente con confianza baja">
            <a:extLst>
              <a:ext uri="{FF2B5EF4-FFF2-40B4-BE49-F238E27FC236}">
                <a16:creationId xmlns:a16="http://schemas.microsoft.com/office/drawing/2014/main" id="{3F3EA57A-21A2-834A-6087-530FB46B7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58" y="1498202"/>
            <a:ext cx="2122171" cy="141478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CCEFAF4-E430-D3E0-B29E-4E31B76B57E0}"/>
              </a:ext>
            </a:extLst>
          </p:cNvPr>
          <p:cNvSpPr txBox="1"/>
          <p:nvPr/>
        </p:nvSpPr>
        <p:spPr>
          <a:xfrm>
            <a:off x="0" y="3015049"/>
            <a:ext cx="7772399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ဗာဗုလုန်၏မှားယွင်းသောသွန်သင်ချက်သို့မဟုတ်သစ္စာရှိအကြွင်းအကျန်ကိုစောင့်ရှောက်မည့်အမှန်တရားကိုလူတိုင်းရွေး ချယ်ရလိမ့်မည် ဗျာ၁၄း၈။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ရန်သူ၏အမှတ်အသားသားရဲသင်္ကေတသို့မဟုတ်ဘုရား သခင်၏တံဆိပ် ဗျာ ၁၄း၉၁၁၊မာ ၈း၃၅အကြားတွင်လူ တိုင်းရွေးချယ်ရပေမည်။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	ကျွန်ုပ်တို့၏ဆုံးဖြတ်ချက်ကိုမည်သည့်အချိန်တွင်ပြုလုပ်သင့်သနည်း။အခုအချိန်ရောက်ပြီ။ကျွန်ုပ်တို့၏နောက်ဆုံးဆုံးဖြတ် ချက်သည်ယနေ့ကျွန်ုပ်တို့ရွေးချယ်သည့်အပေါ်မူတည်ပါသည်။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Imagen que contiene persona, hombre, interior, parado&#10;&#10;Descripción generada automáticamente">
            <a:extLst>
              <a:ext uri="{FF2B5EF4-FFF2-40B4-BE49-F238E27FC236}">
                <a16:creationId xmlns:a16="http://schemas.microsoft.com/office/drawing/2014/main" id="{CD808169-9B4C-30A3-56D8-25C46D17AE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515" y="147830"/>
            <a:ext cx="2228072" cy="298144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64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1E1378-03E8-75B4-7EDB-B0F98FBBFE77}"/>
              </a:ext>
            </a:extLst>
          </p:cNvPr>
          <p:cNvSpPr txBox="1"/>
          <p:nvPr/>
        </p:nvSpPr>
        <p:spPr>
          <a:xfrm>
            <a:off x="2564674" y="1669144"/>
            <a:ext cx="7355840" cy="4131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  <a:spcBef>
                <a:spcPts val="800"/>
              </a:spcBef>
            </a:pPr>
            <a:r>
              <a:rPr lang="my-MM" sz="6000" b="1" dirty="0">
                <a:solidFill>
                  <a:srgbClr val="ED1453"/>
                </a:solidFill>
              </a:rPr>
              <a:t>ဆုံးဖြတ်ချက်များကို ပိုင်းခြားစိတ်ဖြာခြင်း ဗျာဒိတ် ၁၄း၁၄။</a:t>
            </a:r>
            <a:endParaRPr lang="es-ES" sz="6000" b="1" dirty="0">
              <a:solidFill>
                <a:srgbClr val="ED145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4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485FD4-C562-BC46-FF90-F59CD209526C}"/>
              </a:ext>
            </a:extLst>
          </p:cNvPr>
          <p:cNvSpPr txBox="1"/>
          <p:nvPr/>
        </p:nvSpPr>
        <p:spPr>
          <a:xfrm>
            <a:off x="1" y="-60959"/>
            <a:ext cx="95163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000" b="1" dirty="0">
                <a:solidFill>
                  <a:prstClr val="black"/>
                </a:solidFill>
              </a:rPr>
              <a:t>လူသား</a:t>
            </a:r>
            <a:endParaRPr lang="es-ES" sz="4000" b="1" dirty="0">
              <a:ln w="22225">
                <a:solidFill>
                  <a:srgbClr val="9900CC"/>
                </a:solidFill>
                <a:prstDash val="solid"/>
              </a:ln>
              <a:solidFill>
                <a:srgbClr val="9900CC">
                  <a:lumMod val="40000"/>
                  <a:lumOff val="6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780467-57C1-5D39-4395-F7E9E209874D}"/>
              </a:ext>
            </a:extLst>
          </p:cNvPr>
          <p:cNvSpPr txBox="1"/>
          <p:nvPr/>
        </p:nvSpPr>
        <p:spPr>
          <a:xfrm>
            <a:off x="2" y="598253"/>
            <a:ext cx="10139679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လူသားသည်မိမိအဘခမည်းတော်၏ဘုန်းအာနုဘော်ကိုဆောင်လျက်၊ကောင်းကင်တမန်အခြံအရံတို့နှင့်ကြွလာတော်မူလတံ့။ထိုအခါသူအသီးအသီးကျင့်သောအကျင့်နှင့်လျောက်အကျိုးအပြစ်ကိုဆပ်ပေးတော်မူလတံ့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(Matthew 16:27)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84504E-0471-C186-449C-0D9EF0CC06C1}"/>
              </a:ext>
            </a:extLst>
          </p:cNvPr>
          <p:cNvSpPr txBox="1"/>
          <p:nvPr/>
        </p:nvSpPr>
        <p:spPr>
          <a:xfrm>
            <a:off x="2052319" y="1603461"/>
            <a:ext cx="101396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လူသားအားလုံးကိုကယ်တင်ရန်သူ၏ဆင်းရဲဒုက္ခနှင့်မစ်ရှင်အကြောင်းပြောသောအခါ လူသား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ဟူသောအသုံးအနှုန်းဖြင့်သူ၏လူ့သဘာဝကိုအလေးပေးဖော်ပြခဲ့သည်လု၊ ၉း၂၂၊မာ၁၀း၄၅။သူသည်အပြစ်ခွင့်လွှတ်ခြင်း၏တစ်ခုတည်းသောအရင်းအမြစ်ဖြစ်သည် မာ၂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၁၀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၁၁ နှင့်ကယ်တင်ခြင်း လု ၁၉း၁၀။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2E465C0-B7D9-E8C6-5CDC-F1FD31F8A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013" y="1695025"/>
            <a:ext cx="1903307" cy="2854960"/>
          </a:xfrm>
          <a:prstGeom prst="roundRect">
            <a:avLst>
              <a:gd name="adj" fmla="val 11111"/>
            </a:avLst>
          </a:prstGeom>
          <a:ln w="762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84150" h="152400" prst="hardEdge"/>
            <a:extrusionClr>
              <a:srgbClr val="FFFFFF"/>
            </a:extrusion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4519161-89E4-59C3-0AA6-B6FDB9FD27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343" y="2944568"/>
            <a:ext cx="2526644" cy="1892797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D8F228D8-65D3-95ED-F370-258708EE2A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72" y="5012456"/>
            <a:ext cx="2922805" cy="17507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C2FFC4-C4B6-9A57-2A90-30753424C16E}"/>
              </a:ext>
            </a:extLst>
          </p:cNvPr>
          <p:cNvSpPr txBox="1"/>
          <p:nvPr/>
        </p:nvSpPr>
        <p:spPr>
          <a:xfrm>
            <a:off x="3208478" y="5213618"/>
            <a:ext cx="8983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ဒုတိယကြွလာခြင်းကိုရည်ညွှန်းရန်ယေရှုသည်အလားတူအသုံးအနှုန်းကို အသုံးပြုခဲ့သည် မ ၁၆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၂၇ ၂၄</a:t>
            </a:r>
            <a:r>
              <a:rPr lang="en-US" sz="2400" b="1" dirty="0">
                <a:solidFill>
                  <a:prstClr val="black"/>
                </a:solidFill>
              </a:rPr>
              <a:t>-</a:t>
            </a:r>
            <a:r>
              <a:rPr lang="my-MM" sz="2400" b="1" dirty="0">
                <a:solidFill>
                  <a:prstClr val="black"/>
                </a:solidFill>
              </a:rPr>
              <a:t>၂၇၊ ၃၇၊ ၄၄ ၂၅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၃၁ မာ ၈</a:t>
            </a:r>
            <a:r>
              <a:rPr lang="en-US" sz="2400" b="1" dirty="0">
                <a:solidFill>
                  <a:prstClr val="black"/>
                </a:solidFill>
              </a:rPr>
              <a:t>:</a:t>
            </a:r>
            <a:r>
              <a:rPr lang="my-MM" sz="2400" b="1" dirty="0">
                <a:solidFill>
                  <a:prstClr val="black"/>
                </a:solidFill>
              </a:rPr>
              <a:t>၃၈။အဆုံးကာလတွင်လူတိုင်းမိမိတို့၏ဆုံးဖြတ်ချက်ကိုချပြီးသည်နှင့် ဤသခင်ယေရှုသည်ပြန်လာလိမ့်မည် တမန် ၁း၁၁။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488472-2544-B554-10E4-42B76739A770}"/>
              </a:ext>
            </a:extLst>
          </p:cNvPr>
          <p:cNvSpPr txBox="1"/>
          <p:nvPr/>
        </p:nvSpPr>
        <p:spPr>
          <a:xfrm>
            <a:off x="2052318" y="3212614"/>
            <a:ext cx="746402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ယေရှုသည်လူသားအဖြစ်ဤကမ္ဘာမြေပေါ်တွင်လျှောက်လှမ်းခဲ့သည်။သူသည်ဖျားနာသူများကိုကုသပေးသည်၊ကျွန်ုပ်တို့ကဲ့သို့စုံစမ်းနှောင့်ယှက်ခြင်းကိုခံခဲ့ရပြီးအလားတူစမ်းသပ်မှုများကိုလည်းဖြတ်သန်းခဲ့သည်။ကျွန်ုပ်တို့ကိုကိုယ်တော်နားလည်ကြောင်းကျွန်ုပ်တို့စိတ်ချနိုင်ပါသည်။ကျွန်ုပ်တို့၏ဆုံးဖြတ်ချက်များကိုစိတ်ချနိုင်သူဖြစ်သည် </a:t>
            </a:r>
            <a:r>
              <a:rPr lang="en-US" sz="2200" b="1" dirty="0">
                <a:solidFill>
                  <a:prstClr val="black"/>
                </a:solidFill>
              </a:rPr>
              <a:t>								</a:t>
            </a:r>
            <a:r>
              <a:rPr lang="my-MM" sz="2200" b="1" dirty="0">
                <a:solidFill>
                  <a:prstClr val="black"/>
                </a:solidFill>
              </a:rPr>
              <a:t>ယော ၅း၂၆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၂၇။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101847C-26EB-390D-333F-1640A81D42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603461"/>
            <a:ext cx="12191997" cy="0"/>
          </a:xfrm>
          <a:prstGeom prst="line">
            <a:avLst/>
          </a:prstGeom>
          <a:ln w="28575">
            <a:solidFill>
              <a:srgbClr val="E1280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Imagen 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7878BD4-D4AC-87C2-BDD9-1F7628018A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814" y="114567"/>
            <a:ext cx="1850333" cy="138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E1280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30211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12" grpId="0" uiExpand="1" build="p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740A980-7ED0-7DA3-B70B-C06D5549B8DF}"/>
              </a:ext>
            </a:extLst>
          </p:cNvPr>
          <p:cNvSpPr txBox="1"/>
          <p:nvPr/>
        </p:nvSpPr>
        <p:spPr>
          <a:xfrm>
            <a:off x="3711304" y="132080"/>
            <a:ext cx="928623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09585"/>
            <a:r>
              <a:rPr lang="my-MM" sz="4000" b="1" dirty="0">
                <a:solidFill>
                  <a:schemeClr val="bg1"/>
                </a:solidFill>
              </a:rPr>
              <a:t>ကောင်းကင်တရားစီရင်ခြင်း။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CF2B54-9300-4AA3-F4A0-FBA256D20EFF}"/>
              </a:ext>
            </a:extLst>
          </p:cNvPr>
          <p:cNvSpPr txBox="1"/>
          <p:nvPr/>
        </p:nvSpPr>
        <p:spPr>
          <a:xfrm>
            <a:off x="2932041" y="881047"/>
            <a:ext cx="9204959" cy="1200329"/>
          </a:xfrm>
          <a:prstGeom prst="rect">
            <a:avLst/>
          </a:prstGeom>
          <a:solidFill>
            <a:schemeClr val="lt1">
              <a:alpha val="89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09585"/>
            <a:r>
              <a:rPr lang="es-ES" sz="2400" b="1" dirty="0">
                <a:solidFill>
                  <a:srgbClr val="184B5E"/>
                </a:solidFill>
                <a:latin typeface="Comic Sans MS" panose="030F0702030302020204" pitchFamily="66" charset="0"/>
              </a:rPr>
              <a:t>“</a:t>
            </a:r>
            <a:r>
              <a:rPr lang="my-MM" sz="2400" b="1" dirty="0">
                <a:solidFill>
                  <a:srgbClr val="184B5E"/>
                </a:solidFill>
                <a:latin typeface="Comic Sans MS" panose="030F0702030302020204" pitchFamily="66" charset="0"/>
              </a:rPr>
              <a:t>ထိုညဉ့်အခါငါသည်အာရုံပြု၍၊လူသားနှင့်တူသောသူတစ်ဦးသည်မိုဃ်းတိမ်ကိုစီးလျက်၊အသက်ကြီးသောသူ၏အထံတော်သို့ရောက်လေ၏။ထိုသူကိုအထံတော်ပါးသို့သွင်းကြ၏။ </a:t>
            </a:r>
            <a:r>
              <a:rPr lang="en-US" sz="2400" b="1" dirty="0">
                <a:solidFill>
                  <a:srgbClr val="184B5E"/>
                </a:solidFill>
                <a:latin typeface="Comic Sans MS" panose="030F0702030302020204" pitchFamily="66" charset="0"/>
              </a:rPr>
              <a:t>.</a:t>
            </a:r>
            <a:r>
              <a:rPr lang="es-ES" sz="2400" b="1" dirty="0">
                <a:solidFill>
                  <a:srgbClr val="184B5E"/>
                </a:solidFill>
                <a:latin typeface="Comic Sans MS" panose="030F0702030302020204" pitchFamily="66" charset="0"/>
              </a:rPr>
              <a:t>” (Daniel 7:13)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389509E-B2BC-AB47-D68B-CCA2BDB85AA6}"/>
              </a:ext>
            </a:extLst>
          </p:cNvPr>
          <p:cNvSpPr txBox="1"/>
          <p:nvPr/>
        </p:nvSpPr>
        <p:spPr>
          <a:xfrm>
            <a:off x="0" y="2180897"/>
            <a:ext cx="7783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	ယောဟန်သည်ယေရှုကိုတံစဉ်ကိုင်လျက်တိမ်ပေါ်တွင်ထိုင်</a:t>
            </a:r>
            <a:r>
              <a:rPr lang="en-US" sz="2200" b="1" dirty="0">
                <a:solidFill>
                  <a:prstClr val="black"/>
                </a:solidFill>
              </a:rPr>
              <a:t> </a:t>
            </a:r>
            <a:r>
              <a:rPr lang="my-MM" sz="2200" b="1" dirty="0">
                <a:solidFill>
                  <a:prstClr val="black"/>
                </a:solidFill>
              </a:rPr>
              <a:t>နေသည်ကိုမြင်လိုက်ရသည်ဗျာ၁၄း၁၄။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	ထိုအချိန်တွင်ယောဟန်သည်ယေရှုကမ္ဘာမြေသို့ကြွလာသည်ကိုမတွေ့ခဲ့ရပေ။ယေရှုသည်“သင်၏တံစဉ်ကိုထိုး၍ ရိတ်လော့ ဟု အမိန့်ပေးသောအခါ ဒုတိယအကြိမ်ကြွလာခြင်းဖြစ်သည်။ ဗျာ ၁၄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၁၅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	ဗျာဒိတ် ၁၄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၁၄သည်ဒံယေလ၇</a:t>
            </a:r>
            <a:r>
              <a:rPr lang="en-US" sz="2200" b="1" dirty="0">
                <a:solidFill>
                  <a:prstClr val="black"/>
                </a:solidFill>
              </a:rPr>
              <a:t>:</a:t>
            </a:r>
            <a:r>
              <a:rPr lang="my-MM" sz="2200" b="1" dirty="0">
                <a:solidFill>
                  <a:prstClr val="black"/>
                </a:solidFill>
              </a:rPr>
              <a:t>၁၃ နှင့်အပြိုင်ဖြစ်သည်။ နှစ်ခုစလုံးသည်ဒုတိယကြွလာခြင်းမတိုင်မီဘုရားသခင်၏တရားစီရင်ခြင်းကိုဖော်ပြသည်။</a:t>
            </a:r>
          </a:p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prstClr val="black"/>
                </a:solidFill>
              </a:rPr>
              <a:t>	တရားစီရင်ခြင်းပြီးဆုံးသည်နှင့်ကိစ္စတိုင်းသည်ပြေလည်သွားလိမ့်မည်ဗျာ၊၂၂း၁၂။စကြဝဠာရှေ့တွင်ဘုရားသခင်၏စရိုက်လက္ခဏာကို ထင်ရှားစေလိမ့်မည်ဆာ၅၁း၄၊သခင်ယေရှုသည်ရွေးနှုတ်ခြင်းခံရသူကိုသူနှင့်အတူယူဆောင်သွားလိမ့်မည်မာ၁၃း၂၆</a:t>
            </a:r>
            <a:r>
              <a:rPr lang="en-US" sz="2200" b="1" dirty="0">
                <a:solidFill>
                  <a:prstClr val="black"/>
                </a:solidFill>
              </a:rPr>
              <a:t>-</a:t>
            </a:r>
            <a:r>
              <a:rPr lang="my-MM" sz="2200" b="1" dirty="0">
                <a:solidFill>
                  <a:prstClr val="black"/>
                </a:solidFill>
              </a:rPr>
              <a:t>၂၇။</a:t>
            </a:r>
            <a:endParaRPr lang="es-E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Imagen que contiene comida, tabla, grande, sostener&#10;&#10;Descripción generada automáticamente">
            <a:extLst>
              <a:ext uri="{FF2B5EF4-FFF2-40B4-BE49-F238E27FC236}">
                <a16:creationId xmlns:a16="http://schemas.microsoft.com/office/drawing/2014/main" id="{B48A7F5B-7DE2-63C2-AED0-1C4A426777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024" y="2214880"/>
            <a:ext cx="4399075" cy="4511040"/>
          </a:xfrm>
          <a:prstGeom prst="snip2DiagRect">
            <a:avLst>
              <a:gd name="adj1" fmla="val 0"/>
              <a:gd name="adj2" fmla="val 1274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276FB4B-7C04-EE1F-9A91-A734F66E7E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730" y="106807"/>
            <a:ext cx="2716737" cy="18694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0EEF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82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E99CA8-3A99-E064-AC81-B0F6C219D019}"/>
              </a:ext>
            </a:extLst>
          </p:cNvPr>
          <p:cNvSpPr txBox="1"/>
          <p:nvPr/>
        </p:nvSpPr>
        <p:spPr>
          <a:xfrm>
            <a:off x="2871651" y="789686"/>
            <a:ext cx="7101840" cy="423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  <a:spcBef>
                <a:spcPts val="800"/>
              </a:spcBef>
            </a:pPr>
            <a:r>
              <a:rPr lang="my-MM" sz="6000" b="1" dirty="0">
                <a:solidFill>
                  <a:srgbClr val="002060"/>
                </a:solidFill>
              </a:rPr>
              <a:t>ဆုံးဖြတ်ချက်များ</a:t>
            </a:r>
            <a:endParaRPr lang="en-US" sz="6000" b="1" dirty="0">
              <a:solidFill>
                <a:srgbClr val="002060"/>
              </a:solidFill>
            </a:endParaRPr>
          </a:p>
          <a:p>
            <a:pPr algn="ctr" defTabSz="609585">
              <a:lnSpc>
                <a:spcPct val="150000"/>
              </a:lnSpc>
              <a:spcBef>
                <a:spcPts val="800"/>
              </a:spcBef>
            </a:pPr>
            <a:r>
              <a:rPr lang="my-MM" sz="6000" b="1" dirty="0">
                <a:solidFill>
                  <a:srgbClr val="002060"/>
                </a:solidFill>
              </a:rPr>
              <a:t>၏ရလဒ် ဗျာဒိတ် ၁၄း၁၅</a:t>
            </a:r>
            <a:r>
              <a:rPr lang="en-US" sz="6000" b="1" dirty="0">
                <a:solidFill>
                  <a:srgbClr val="002060"/>
                </a:solidFill>
              </a:rPr>
              <a:t>-</a:t>
            </a:r>
            <a:r>
              <a:rPr lang="my-MM" sz="6000" b="1" dirty="0">
                <a:solidFill>
                  <a:srgbClr val="002060"/>
                </a:solidFill>
              </a:rPr>
              <a:t>၂၀။</a:t>
            </a:r>
          </a:p>
        </p:txBody>
      </p:sp>
    </p:spTree>
    <p:extLst>
      <p:ext uri="{BB962C8B-B14F-4D97-AF65-F5344CB8AC3E}">
        <p14:creationId xmlns:p14="http://schemas.microsoft.com/office/powerpoint/2010/main" val="319477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3963</Words>
  <Application>Microsoft Office PowerPoint</Application>
  <PresentationFormat>Widescreen</PresentationFormat>
  <Paragraphs>51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23</cp:revision>
  <dcterms:created xsi:type="dcterms:W3CDTF">2023-03-28T04:20:10Z</dcterms:created>
  <dcterms:modified xsi:type="dcterms:W3CDTF">2023-04-01T09:16:23Z</dcterms:modified>
</cp:coreProperties>
</file>