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8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73" r:id="rId10"/>
    <p:sldId id="263" r:id="rId11"/>
    <p:sldId id="274" r:id="rId12"/>
    <p:sldId id="264" r:id="rId13"/>
    <p:sldId id="280" r:id="rId1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omic Sans MS" panose="030F0702030302020204" pitchFamily="66" charset="0"/>
      <p:regular r:id="rId21"/>
      <p:bold r:id="rId22"/>
      <p:italic r:id="rId23"/>
      <p:boldItalic r:id="rId24"/>
    </p:embeddedFont>
    <p:embeddedFont>
      <p:font typeface="Constantia" panose="02030602050306030303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648F"/>
    <a:srgbClr val="00658E"/>
    <a:srgbClr val="8A00C6"/>
    <a:srgbClr val="004765"/>
    <a:srgbClr val="B23800"/>
    <a:srgbClr val="4221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CF65-F70F-45F9-AEC9-69E00C7DFFD0}" type="datetimeFigureOut">
              <a:rPr lang="es-ES" smtClean="0"/>
              <a:t>16/04/2023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776B-7E21-447A-B839-CE4E3E0F328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047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CF65-F70F-45F9-AEC9-69E00C7DFFD0}" type="datetimeFigureOut">
              <a:rPr lang="es-ES" smtClean="0"/>
              <a:t>16/04/2023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776B-7E21-447A-B839-CE4E3E0F328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48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CF65-F70F-45F9-AEC9-69E00C7DFFD0}" type="datetimeFigureOut">
              <a:rPr lang="es-ES" smtClean="0"/>
              <a:t>16/04/2023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776B-7E21-447A-B839-CE4E3E0F328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76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CF65-F70F-45F9-AEC9-69E00C7DFFD0}" type="datetimeFigureOut">
              <a:rPr lang="es-ES" smtClean="0"/>
              <a:t>16/04/2023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776B-7E21-447A-B839-CE4E3E0F328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348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CF65-F70F-45F9-AEC9-69E00C7DFFD0}" type="datetimeFigureOut">
              <a:rPr lang="es-ES" smtClean="0"/>
              <a:t>16/04/2023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776B-7E21-447A-B839-CE4E3E0F328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447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CF65-F70F-45F9-AEC9-69E00C7DFFD0}" type="datetimeFigureOut">
              <a:rPr lang="es-ES" smtClean="0"/>
              <a:t>16/04/2023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776B-7E21-447A-B839-CE4E3E0F328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0023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CF65-F70F-45F9-AEC9-69E00C7DFFD0}" type="datetimeFigureOut">
              <a:rPr lang="es-ES" smtClean="0"/>
              <a:t>16/04/2023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776B-7E21-447A-B839-CE4E3E0F328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072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CF65-F70F-45F9-AEC9-69E00C7DFFD0}" type="datetimeFigureOut">
              <a:rPr lang="es-ES" smtClean="0"/>
              <a:t>16/04/2023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776B-7E21-447A-B839-CE4E3E0F328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469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CF65-F70F-45F9-AEC9-69E00C7DFFD0}" type="datetimeFigureOut">
              <a:rPr lang="es-ES" smtClean="0"/>
              <a:t>16/04/2023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776B-7E21-447A-B839-CE4E3E0F328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987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CF65-F70F-45F9-AEC9-69E00C7DFFD0}" type="datetimeFigureOut">
              <a:rPr lang="es-ES" smtClean="0"/>
              <a:t>16/04/2023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776B-7E21-447A-B839-CE4E3E0F328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809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CF65-F70F-45F9-AEC9-69E00C7DFFD0}" type="datetimeFigureOut">
              <a:rPr lang="es-ES" smtClean="0"/>
              <a:t>16/04/2023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CD776B-7E21-447A-B839-CE4E3E0F328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300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7CF65-F70F-45F9-AEC9-69E00C7DFFD0}" type="datetimeFigureOut">
              <a:rPr lang="es-ES" smtClean="0"/>
              <a:t>16/04/2023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CD776B-7E21-447A-B839-CE4E3E0F328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815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id="{FB9AE2FC-C2D5-2050-8E71-818D5582BA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871539" y="2454441"/>
            <a:ext cx="4579036" cy="26890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143DE7F-32FE-6092-EF18-185C6D19C1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334"/>
          <a:stretch/>
        </p:blipFill>
        <p:spPr>
          <a:xfrm>
            <a:off x="20" y="6"/>
            <a:ext cx="5459914" cy="2921502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persona, joven, hombre, montar a caballo&#10;&#10;Descripción generada automáticamente">
            <a:extLst>
              <a:ext uri="{FF2B5EF4-FFF2-40B4-BE49-F238E27FC236}">
                <a16:creationId xmlns:a16="http://schemas.microsoft.com/office/drawing/2014/main" id="{0A21DB43-60EC-642B-87DC-F4C3C7C7C3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0456" y="-16910"/>
            <a:ext cx="3120119" cy="23546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52066"/>
            <a:ext cx="3750889" cy="2091434"/>
          </a:xfrm>
          <a:prstGeom prst="rect">
            <a:avLst/>
          </a:prstGeom>
          <a:solidFill>
            <a:srgbClr val="422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67928" y="0"/>
            <a:ext cx="576072" cy="5143500"/>
          </a:xfrm>
          <a:prstGeom prst="rect">
            <a:avLst/>
          </a:prstGeom>
          <a:solidFill>
            <a:srgbClr val="422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F750F35-879F-BBD5-BFCD-D51FE6EC2688}"/>
              </a:ext>
            </a:extLst>
          </p:cNvPr>
          <p:cNvSpPr txBox="1"/>
          <p:nvPr/>
        </p:nvSpPr>
        <p:spPr>
          <a:xfrm>
            <a:off x="-13498" y="3214795"/>
            <a:ext cx="3750889" cy="187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my-MM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ဘုရားသခင်ကိုကြောက်ရွံ့၍ချီး</a:t>
            </a:r>
            <a:r>
              <a:rPr lang="en-US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 </a:t>
            </a:r>
            <a:r>
              <a:rPr lang="my-MM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မွမ်းကြလော့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yanmar Text" panose="020B0502040204020203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3A32C49-70F9-4D10-03AF-1B741626483D}"/>
              </a:ext>
            </a:extLst>
          </p:cNvPr>
          <p:cNvSpPr txBox="1"/>
          <p:nvPr/>
        </p:nvSpPr>
        <p:spPr>
          <a:xfrm rot="5400000">
            <a:off x="7696575" y="3772223"/>
            <a:ext cx="2318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4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Lesson 4 for April 22, 2023</a:t>
            </a:r>
            <a:endParaRPr lang="es-ES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783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5680F91-4BE7-A1B8-20D2-B1F44B4041B8}"/>
              </a:ext>
            </a:extLst>
          </p:cNvPr>
          <p:cNvSpPr txBox="1"/>
          <p:nvPr/>
        </p:nvSpPr>
        <p:spPr>
          <a:xfrm>
            <a:off x="-195944" y="707778"/>
            <a:ext cx="9143999" cy="3727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my-MM" sz="5400" b="1" dirty="0">
                <a:solidFill>
                  <a:schemeClr val="bg1"/>
                </a:solidFill>
              </a:rPr>
              <a:t>အဘယ်သူသည် ဘုရားသခင်ကို ကြောက်ရွံ့၍ ဂုဏ်တော်ကို ချီးမွမ်းနိုင်သနည်း။</a:t>
            </a:r>
            <a:endParaRPr lang="es-E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35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8B3ECBF-FEF7-A3F8-4E6B-B5C65D185C82}"/>
              </a:ext>
            </a:extLst>
          </p:cNvPr>
          <p:cNvSpPr txBox="1"/>
          <p:nvPr/>
        </p:nvSpPr>
        <p:spPr>
          <a:xfrm>
            <a:off x="0" y="-14982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20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“</a:t>
            </a:r>
            <a:r>
              <a:rPr lang="my-MM" sz="20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ဘုရားသခင်၏ပညတ်တို့ကိုလည်းကောင်း၊ယေရှု၏ယုံကြည်ခြင်းကိုလည်းကောင်း၊စောင့်ရှောက်သောသန့်ရှင်းသူတို့သည် ဤအရာ၌သည်းခံစရာအကြောင်းရှိ၏။</a:t>
            </a:r>
            <a:r>
              <a:rPr lang="es-ES" sz="20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”</a:t>
            </a:r>
            <a:r>
              <a:rPr lang="es-E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(</a:t>
            </a:r>
            <a:r>
              <a:rPr lang="es-ES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Revelation</a:t>
            </a:r>
            <a:r>
              <a:rPr lang="my-MM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s-ES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14:12)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EBE521F-83D5-34D5-C8A8-3B82FC57C698}"/>
              </a:ext>
            </a:extLst>
          </p:cNvPr>
          <p:cNvSpPr txBox="1"/>
          <p:nvPr/>
        </p:nvSpPr>
        <p:spPr>
          <a:xfrm>
            <a:off x="63650" y="721513"/>
            <a:ext cx="901641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my-MM" sz="1600" b="1" dirty="0"/>
              <a:t>“ဘုရားသခင်ကိုကြောက်ရွံ့၍ဘုန်းကြီးစေ”ရန်ပထမကောင်းကင်တမန်၏ခေါ်သံကိုလက်ခံခြင်းသည်ဘုရားသခင်၏ကျေးဇူးတော်အားဖြင့်ကျွန်ုပ်တို့ကိုသန့်ရှင်းစေပါသည်။သန့်ရှင်းသူများသည်ဘုရားသခင်၏ပညတ်တော်များနှင့် ယေရှု၏ ယုံကြည်ခြင်း (သို့မဟုတ်) သစ္စာတရားကို စောင့်ရှောက်သည် (ဗျာ ၁၄း၁၂)။</a:t>
            </a:r>
            <a:endParaRPr lang="en-US" sz="1600" b="1" dirty="0"/>
          </a:p>
          <a:p>
            <a:pPr>
              <a:spcBef>
                <a:spcPts val="600"/>
              </a:spcBef>
            </a:pPr>
            <a:r>
              <a:rPr lang="my-MM" sz="1600" b="1" dirty="0"/>
              <a:t>သခင်ယေရှုသည်ဘုရားသခင်၏သစ္စာတော်ကြောင့်စာတန်ကိုအောင်နိုင်ခဲ့သည်(ဟေဗြဲ၄း၁၅)။ကိုယ်တော်၏အောင်ပွဲကြောင့်ကျွန်ုပ်တို့လည်းကျော်လွှားနိုင်သည်။အောင်နိုင်သူများအဖို့အနာဂတ်ဘုန်းအသရေကိုသီးသန့်ထားမည်ဖြစ်ကြောင်း ဗျာဒိတ်ကျမ်းကရှင်းပြသည် (ဗျာ. ၂:၇၊၁၁၊၁၇၊၂၆-၂၈၃:၅၊၁၂၊၂၁၁၂:၁၁၂၁:၇)။</a:t>
            </a:r>
            <a:r>
              <a:rPr lang="en-US" sz="1600" b="1" dirty="0"/>
              <a:t> </a:t>
            </a:r>
            <a:r>
              <a:rPr lang="my-MM" sz="1600" b="1" dirty="0"/>
              <a:t>ဒါတရားဥပဒေစိုးမိုးရေးမဟုတ်ဘူး။ ပြီးပြည့်စုံသောဖြောင့်မတ်ခြင်းတရား၏ပြီးပြည့်စုံသောအသက်တာနှင့် ထာဝရအသက်ကို ပေးဆောင်သော သခင်ယေရှုခရစ်အားဖြင့်အောင်ခြင်းဖြစ်၏။ ဒါဟာ လုပ်ဆောင်ချက်အပေါ် ယုံကြည်ခြင်းပါ။ ၎င်းသည် ယုံကြည်သူ၏အသက်တာတွင် ပြောင်းလဲခြင်း၊ အသက်တာပြောင်းလဲခြင်း၊ အံ့ဖွယ်ကောင်းသောကျေးဇူးတော်ဖြစ်သည်။</a:t>
            </a:r>
            <a:endParaRPr lang="es-ES" sz="1600" b="1" dirty="0"/>
          </a:p>
        </p:txBody>
      </p:sp>
      <p:pic>
        <p:nvPicPr>
          <p:cNvPr id="5" name="Imagen 4" descr="Imagen que contiene vivo, cuarto, luz&#10;&#10;Descripción generada automáticamente">
            <a:extLst>
              <a:ext uri="{FF2B5EF4-FFF2-40B4-BE49-F238E27FC236}">
                <a16:creationId xmlns:a16="http://schemas.microsoft.com/office/drawing/2014/main" id="{A3808B80-FAC6-EE88-DE64-487F31294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739" y="3396784"/>
            <a:ext cx="6310054" cy="1673917"/>
          </a:xfrm>
          <a:prstGeom prst="rect">
            <a:avLst/>
          </a:prstGeom>
          <a:ln w="127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grupo de personas de pie sobre pasto&#10;&#10;Descripción generada automáticamente con confianza media">
            <a:extLst>
              <a:ext uri="{FF2B5EF4-FFF2-40B4-BE49-F238E27FC236}">
                <a16:creationId xmlns:a16="http://schemas.microsoft.com/office/drawing/2014/main" id="{36F21885-99F8-8902-736C-BC33935EB1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9233" y="3393971"/>
            <a:ext cx="1423623" cy="1676730"/>
          </a:xfrm>
          <a:prstGeom prst="rect">
            <a:avLst/>
          </a:prstGeom>
          <a:ln w="127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Un hombre con un sombrero&#10;&#10;Descripción generada automáticamente con confianza media">
            <a:extLst>
              <a:ext uri="{FF2B5EF4-FFF2-40B4-BE49-F238E27FC236}">
                <a16:creationId xmlns:a16="http://schemas.microsoft.com/office/drawing/2014/main" id="{13E351C6-65A5-A440-A020-23F8B0FE62E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3" y="3393971"/>
            <a:ext cx="1257155" cy="1676730"/>
          </a:xfrm>
          <a:prstGeom prst="rect">
            <a:avLst/>
          </a:prstGeom>
          <a:ln w="127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154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1B85E3A-2A24-EB09-9821-F0C28043DD00}"/>
              </a:ext>
            </a:extLst>
          </p:cNvPr>
          <p:cNvSpPr txBox="1"/>
          <p:nvPr/>
        </p:nvSpPr>
        <p:spPr>
          <a:xfrm>
            <a:off x="1398687" y="655152"/>
            <a:ext cx="7641265" cy="4295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my-MM" sz="2300" b="1" dirty="0">
                <a:latin typeface="Constantia" panose="02030602050306030303" pitchFamily="18" charset="0"/>
              </a:rPr>
              <a:t>“စစ်မှန်သောနာခံမှုအားလုံးသည်စိတ်နှလုံးမှဆင်းသက်လာသည်။ ၎င်းသည်ခရစ်တော်နှင့်အတူစိတ်နှလုံးလုပ်ဆောင်ခြင်း ဖြစ်သည်။ ကျွန်ုပ်တို့၏သဘောတူပါက၊ ကိုယ်တော်သည် ကျွန်ုပ်တို့၏ အကြံအစည်များနှင့် ရည်ရွယ်ချက်များဖြင့် ကိုယ်တော်ကို ခွဲခြားသိမြင်နိုင်မည်ဖြစ်ပြီး၊ ထို့ကြောင့် ကျွန်ုပ်တို့၏ နှလုံးသားနှင့် စိတ်ကို သူ၏အလိုတော်နှင့်အညီ ရောနှောကာ၊ ကိုယ်တော်ကို နာခံသောအခါကျွန်ုပ်တို့သည်ကျွန်ုပ်တို့၏စိတ်အားထက်သန်မှုများကိုအကောင်အထည်ဖော်ရုံသာဖြစ်သည်။</a:t>
            </a:r>
            <a:endParaRPr lang="es-ES" sz="23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12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1F06FCE-9314-5F13-0FBC-F731D8E0E057}"/>
              </a:ext>
            </a:extLst>
          </p:cNvPr>
          <p:cNvSpPr txBox="1"/>
          <p:nvPr/>
        </p:nvSpPr>
        <p:spPr>
          <a:xfrm>
            <a:off x="5747152" y="4730493"/>
            <a:ext cx="3358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 G. W. (The Desire of Ages, cp. 73, p. 668)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AEC19-E781-7302-62CB-92F22B574F5E}"/>
              </a:ext>
            </a:extLst>
          </p:cNvPr>
          <p:cNvSpPr txBox="1"/>
          <p:nvPr/>
        </p:nvSpPr>
        <p:spPr>
          <a:xfrm>
            <a:off x="987879" y="547008"/>
            <a:ext cx="8213271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my-MM" sz="2400" b="1" dirty="0">
                <a:latin typeface="Constantia" panose="02030602050306030303" pitchFamily="18" charset="0"/>
              </a:rPr>
              <a:t>အလိုတော်၊သန့်စင်ပြီးသန့်ရှင်းပါက၊သူ၏အမှုတော်ထမ်းဆောင်ခြင်း၌အမြင့်ဆုံးမွေ့လျော်မှုကိုတွေ့ရှိမည်ဖြစ်သည်။ဘုရားသခင်ကို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my-MM" sz="2400" b="1" dirty="0">
                <a:latin typeface="Constantia" panose="02030602050306030303" pitchFamily="18" charset="0"/>
              </a:rPr>
              <a:t>သိကျွမ်းရခြင်းသည်ကျွန်ုပ်တို့၏အခွင့်ထူးဖြစ်သောကြောင့်ကျွန်ုပ်တို့၏အသက်တာသည်စဉ်ဆက်မပြတ်နာခံမှုရှိသောအသက်တာဖြစ်လိမ့်မည်။ခရစ်တော်၏စရိုက်လက္ခဏာကိုလေးမြတ်သောအားဖြင့်၊ဘုရားသခင်နှင့်ဆက်ဆံခြင်းအားဖြင့်၊အပြစ်သည်ကျွန်ုပ်တို့အတွက်မုန်းတီး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my-MM" sz="2400" b="1">
                <a:latin typeface="Constantia" panose="02030602050306030303" pitchFamily="18" charset="0"/>
              </a:rPr>
              <a:t>ဖ</a:t>
            </a:r>
            <a:r>
              <a:rPr lang="my-MM" sz="2400" b="1" dirty="0">
                <a:latin typeface="Constantia" panose="02030602050306030303" pitchFamily="18" charset="0"/>
              </a:rPr>
              <a:t>ွ</a:t>
            </a:r>
            <a:r>
              <a:rPr lang="my-MM" sz="2400" b="1">
                <a:latin typeface="Constantia" panose="02030602050306030303" pitchFamily="18" charset="0"/>
              </a:rPr>
              <a:t>ယ်ဖ</a:t>
            </a:r>
            <a:r>
              <a:rPr lang="my-MM" sz="2400" b="1" dirty="0">
                <a:latin typeface="Constantia" panose="02030602050306030303" pitchFamily="18" charset="0"/>
              </a:rPr>
              <a:t>ြစ်လာလိမ့်မည်။”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317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4E32E61-51C5-9828-DEA1-244FFCE89840}"/>
              </a:ext>
            </a:extLst>
          </p:cNvPr>
          <p:cNvSpPr txBox="1"/>
          <p:nvPr/>
        </p:nvSpPr>
        <p:spPr>
          <a:xfrm>
            <a:off x="5415516" y="303879"/>
            <a:ext cx="3728484" cy="1953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‘‘</a:t>
            </a:r>
            <a:r>
              <a:rPr lang="my-MM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ဘုရားသခင်၏ပညတ်တို့ကိုလည်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 </a:t>
            </a:r>
            <a:r>
              <a:rPr lang="my-MM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Myanmar Text" panose="020B0502040204020203" pitchFamily="34" charset="0"/>
              </a:rPr>
              <a:t>ကောင်း၊ယေရှု၏ယုံကြည်ခြင်းကိုလည်းကောင်းစောင့်ရှောက်သောသန့်ရှင်းသူတို့သည်ဤအရာ၌သည်းခံစရာအကြောင်းရှိ၏’’ (ဗျာ၊ ၁၄း၁၂)။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yanmar Text" panose="020B0502040204020203" pitchFamily="34" charset="0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18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Revelation</a:t>
            </a:r>
            <a:r>
              <a:rPr kumimoji="0" lang="es-ES" sz="1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14:12)</a:t>
            </a:r>
            <a:endParaRPr kumimoji="0" lang="es-ES" sz="24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65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4E4ED41-1D01-38A8-9D93-CD6C8710E344}"/>
              </a:ext>
            </a:extLst>
          </p:cNvPr>
          <p:cNvSpPr txBox="1"/>
          <p:nvPr/>
        </p:nvSpPr>
        <p:spPr>
          <a:xfrm>
            <a:off x="4392387" y="2992512"/>
            <a:ext cx="4751614" cy="215443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my-MM" sz="1600" b="1" dirty="0">
                <a:solidFill>
                  <a:srgbClr val="B23800"/>
                </a:solidFill>
              </a:rPr>
              <a:t>ဘုရားသခင်ကိုကျွန်ုပ်တို့မည်သို့ကြောက်ရွံ့သင့်သနည်း။</a:t>
            </a:r>
            <a:r>
              <a:rPr lang="es-ES" b="1" dirty="0"/>
              <a:t>	</a:t>
            </a:r>
            <a:r>
              <a:rPr lang="my-MM" sz="1600" b="1" dirty="0"/>
              <a:t>ဘုရားသခင်ကိုကြောက်ရွံ့ခြင်းသည်ဘာအရာနည်း</a:t>
            </a:r>
            <a:endParaRPr lang="es-ES" sz="1600" b="1" dirty="0"/>
          </a:p>
          <a:p>
            <a:r>
              <a:rPr lang="es-ES" b="1" dirty="0"/>
              <a:t>	</a:t>
            </a:r>
            <a:r>
              <a:rPr lang="my-MM" sz="1600" b="1" dirty="0"/>
              <a:t>လက်တွေ့ကျကျဘုရားသခင်ကိုကြောက်ရွံ့ခြင်း။</a:t>
            </a:r>
            <a:endParaRPr lang="es-ES" sz="1600" b="1" dirty="0"/>
          </a:p>
          <a:p>
            <a:r>
              <a:rPr lang="es-ES" b="1" dirty="0"/>
              <a:t>	</a:t>
            </a:r>
            <a:r>
              <a:rPr lang="my-MM" sz="1600" b="1" dirty="0"/>
              <a:t>နေ့တိုင်းဘုရားသခင်ကိုကြောက်ရွံ့ခြင်း။ </a:t>
            </a:r>
          </a:p>
          <a:p>
            <a:endParaRPr lang="my-MM" sz="1600" b="1" dirty="0">
              <a:solidFill>
                <a:srgbClr val="00658E"/>
              </a:solidFill>
            </a:endParaRPr>
          </a:p>
          <a:p>
            <a:r>
              <a:rPr lang="my-MM" sz="1600" b="1" dirty="0">
                <a:solidFill>
                  <a:srgbClr val="00658E"/>
                </a:solidFill>
              </a:rPr>
              <a:t>ကျွန်ုပ်တို့သည်ဘုရားသခင်အားမည်သို့ဂုဏ်ပြုနိုင်မည်နည်း</a:t>
            </a:r>
          </a:p>
          <a:p>
            <a:r>
              <a:rPr lang="my-MM" sz="1600" b="1" dirty="0">
                <a:solidFill>
                  <a:srgbClr val="8A00C6"/>
                </a:solidFill>
              </a:rPr>
              <a:t>အဘယ်သူသည် ဘုရားသခင်ကို ကြောက်ရွံ့၍ ဂုဏ်တော်ကို ချီးမွမ်းနိုင်သနည်း။</a:t>
            </a:r>
            <a:endParaRPr lang="es-ES" sz="1600" b="1" dirty="0">
              <a:solidFill>
                <a:srgbClr val="8A00C6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13F0DE-57CD-0910-A49F-F64024818F80}"/>
              </a:ext>
            </a:extLst>
          </p:cNvPr>
          <p:cNvSpPr txBox="1"/>
          <p:nvPr/>
        </p:nvSpPr>
        <p:spPr>
          <a:xfrm>
            <a:off x="1" y="0"/>
            <a:ext cx="633548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my-MM" b="1" dirty="0"/>
              <a:t>ထာဝရဧဝံဂေလိတရားနှင့်အတူကောင်းကင်တမန်သည်သူ၏သတင်းစကားကို စတင်ဟောပြောခဲ့သည်– “ဘုရားသခင်ကိုကြောက်ရွံ့၍ ဘုန်းကြီးတော်မူသော” (ဗျာဒိတ် ၁၄:၇)။</a:t>
            </a:r>
            <a:endParaRPr lang="en-US" b="1" dirty="0"/>
          </a:p>
          <a:p>
            <a:pPr>
              <a:spcBef>
                <a:spcPts val="600"/>
              </a:spcBef>
            </a:pPr>
            <a:r>
              <a:rPr lang="my-MM" b="1" dirty="0"/>
              <a:t>တရားဟောဖို့အတွက်ဒီတရားရဲ့အဓိပ္ပါယ်ကိုနားလည်ရမယ်။ဘုရားသခင်ကိုကျွန်ုပ်တို့မည်သို့ကြောက်ရွံ့သင့်သနည်း။ကျွန်ုပ်တို့သည် ကိုယ်တော်အားမည်သို့ဂုဏ်တင်သင့်သနည်း။</a:t>
            </a:r>
            <a:endParaRPr lang="en-US" b="1" dirty="0"/>
          </a:p>
          <a:p>
            <a:pPr>
              <a:spcBef>
                <a:spcPts val="600"/>
              </a:spcBef>
            </a:pPr>
            <a:r>
              <a:rPr lang="my-MM" b="1" dirty="0"/>
              <a:t>ထိုမေးခွန်းများကိုဖြေဆိုပြီးနောက်၊ဘုရားသခင်ကိုကြောက်ရွံ့ပြီးဂုဏ်တော်ကိုချီးမွမ်းနိုင်သူမေးခွန်းအသစ်တစ်ခုပေါ်လာလိမ့်မည်။</a:t>
            </a:r>
            <a:endParaRPr lang="es-ES" b="1" dirty="0"/>
          </a:p>
        </p:txBody>
      </p:sp>
      <p:pic>
        <p:nvPicPr>
          <p:cNvPr id="5" name="Imagen 4" descr="Una mujer con los brazos abiertos&#10;&#10;Descripción generada automáticamente">
            <a:extLst>
              <a:ext uri="{FF2B5EF4-FFF2-40B4-BE49-F238E27FC236}">
                <a16:creationId xmlns:a16="http://schemas.microsoft.com/office/drawing/2014/main" id="{FE66DF6F-7B96-1029-B484-AB05EC9317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005" y="2585926"/>
            <a:ext cx="3693320" cy="2462213"/>
          </a:xfrm>
          <a:prstGeom prst="rect">
            <a:avLst/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Personas en un escenario&#10;&#10;Descripción generada automáticamente con confianza baja">
            <a:extLst>
              <a:ext uri="{FF2B5EF4-FFF2-40B4-BE49-F238E27FC236}">
                <a16:creationId xmlns:a16="http://schemas.microsoft.com/office/drawing/2014/main" id="{0B6CE27F-10F3-DEAE-B121-D39FB2F30D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8877" y="109537"/>
            <a:ext cx="2601710" cy="283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332008DD-5057-7D4D-CE1A-D534C82348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421" y="4407820"/>
            <a:ext cx="278769" cy="217959"/>
          </a:xfrm>
          <a:prstGeom prst="rect">
            <a:avLst/>
          </a:prstGeom>
        </p:spPr>
      </p:pic>
      <p:pic>
        <p:nvPicPr>
          <p:cNvPr id="13" name="Imagen 12" descr="Forma, Círculo&#10;&#10;Descripción generada automáticamente">
            <a:extLst>
              <a:ext uri="{FF2B5EF4-FFF2-40B4-BE49-F238E27FC236}">
                <a16:creationId xmlns:a16="http://schemas.microsoft.com/office/drawing/2014/main" id="{C670AF23-BC6A-3740-65D7-DF796B3629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244" y="4781949"/>
            <a:ext cx="278769" cy="217959"/>
          </a:xfrm>
          <a:prstGeom prst="rect">
            <a:avLst/>
          </a:prstGeom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F3B65B0B-8C25-5645-664E-438F614D89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244" y="3089776"/>
            <a:ext cx="278768" cy="217958"/>
          </a:xfrm>
          <a:prstGeom prst="rect">
            <a:avLst/>
          </a:prstGeom>
        </p:spPr>
      </p:pic>
      <p:pic>
        <p:nvPicPr>
          <p:cNvPr id="16" name="Imagen 15" descr="Imagen que contiene computadora, tabla, monitor, computer&#10;&#10;Descripción generada automáticamente">
            <a:extLst>
              <a:ext uri="{FF2B5EF4-FFF2-40B4-BE49-F238E27FC236}">
                <a16:creationId xmlns:a16="http://schemas.microsoft.com/office/drawing/2014/main" id="{15D8761A-9590-BE8D-2257-419D78A40B3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371" y="3628182"/>
            <a:ext cx="301880" cy="213146"/>
          </a:xfrm>
          <a:prstGeom prst="rect">
            <a:avLst/>
          </a:prstGeom>
        </p:spPr>
      </p:pic>
      <p:pic>
        <p:nvPicPr>
          <p:cNvPr id="26" name="Imagen 25" descr="Imagen que contiene tabla, interior, computadora, monitor&#10;&#10;Descripción generada automáticamente">
            <a:extLst>
              <a:ext uri="{FF2B5EF4-FFF2-40B4-BE49-F238E27FC236}">
                <a16:creationId xmlns:a16="http://schemas.microsoft.com/office/drawing/2014/main" id="{63D61B58-D42C-DA8B-7EDC-0D20741107A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371" y="3894909"/>
            <a:ext cx="301880" cy="213146"/>
          </a:xfrm>
          <a:prstGeom prst="rect">
            <a:avLst/>
          </a:prstGeom>
        </p:spPr>
      </p:pic>
      <p:pic>
        <p:nvPicPr>
          <p:cNvPr id="32" name="Imagen 31" descr="Imagen que contiene Flecha&#10;&#10;Descripción generada automáticamente">
            <a:extLst>
              <a:ext uri="{FF2B5EF4-FFF2-40B4-BE49-F238E27FC236}">
                <a16:creationId xmlns:a16="http://schemas.microsoft.com/office/drawing/2014/main" id="{D705D02E-CA13-D13A-C47E-37012292D45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371" y="3378052"/>
            <a:ext cx="301880" cy="21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8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781EA66-3C7E-D698-736A-3B6683C8C4DC}"/>
              </a:ext>
            </a:extLst>
          </p:cNvPr>
          <p:cNvSpPr txBox="1"/>
          <p:nvPr/>
        </p:nvSpPr>
        <p:spPr>
          <a:xfrm>
            <a:off x="623621" y="1694587"/>
            <a:ext cx="78967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y-MM" sz="5400" b="1" dirty="0">
                <a:solidFill>
                  <a:srgbClr val="B23800"/>
                </a:solidFill>
              </a:rPr>
              <a:t>ဘုရားသခင်ကိုကျွန်ုပ်တို့မည်သို့ကြောက်ရွံ့သင့်သနည်း။</a:t>
            </a:r>
            <a:endParaRPr lang="es-E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573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naturaleza, persona, exterior, montaña&#10;&#10;Descripción generada automáticamente">
            <a:extLst>
              <a:ext uri="{FF2B5EF4-FFF2-40B4-BE49-F238E27FC236}">
                <a16:creationId xmlns:a16="http://schemas.microsoft.com/office/drawing/2014/main" id="{868858FD-0B05-5C85-7C2D-7D326BEE38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" y="1186641"/>
            <a:ext cx="2272703" cy="26322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0F9DA35-0730-CE33-AF63-7D7D5B46981C}"/>
              </a:ext>
            </a:extLst>
          </p:cNvPr>
          <p:cNvSpPr txBox="1"/>
          <p:nvPr/>
        </p:nvSpPr>
        <p:spPr>
          <a:xfrm>
            <a:off x="0" y="88634"/>
            <a:ext cx="9143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y-MM" sz="2800" b="1" dirty="0"/>
              <a:t>ဘုရားသခင်ကိုကြောက်ရွံ့ခြင်းသည်ဘာအရာနည်း</a:t>
            </a:r>
            <a:endParaRPr lang="es-ES" sz="2800" b="1" dirty="0">
              <a:ln w="19050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5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AB4BCB-D312-C670-9961-DDD72982E9AF}"/>
              </a:ext>
            </a:extLst>
          </p:cNvPr>
          <p:cNvSpPr txBox="1"/>
          <p:nvPr/>
        </p:nvSpPr>
        <p:spPr>
          <a:xfrm>
            <a:off x="2286000" y="1075445"/>
            <a:ext cx="6777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my-MM" b="1" dirty="0"/>
              <a:t>ဘုရားသခင်ကိုကြောက်ရွံ့ခြင်းဆိုသည်မှာရိုသေခြင်း၊ရိုသေခြင်း၊ဘုရား သခင်အပေါ် သစ္စာစောင့်သိခြင်းနှင့် သူ၏အလိုတော်ကိုဝန်ခံခြင်းတို့ ပါဝင်သည်။</a:t>
            </a:r>
            <a:endParaRPr lang="es-ES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B5C7BBF-C626-8554-45E9-4FC043475BE2}"/>
              </a:ext>
            </a:extLst>
          </p:cNvPr>
          <p:cNvSpPr txBox="1"/>
          <p:nvPr/>
        </p:nvSpPr>
        <p:spPr>
          <a:xfrm>
            <a:off x="146957" y="665999"/>
            <a:ext cx="8025493" cy="3385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16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[…] </a:t>
            </a:r>
            <a:r>
              <a:rPr lang="my-MM" sz="16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ငါမူကား ဘုရားသခင်ကိုကြောက်ရွံ့သောကြောင့်၊ အရင်မြို့ဝန်ကဲ့သို့မပြု။ </a:t>
            </a:r>
            <a:r>
              <a:rPr lang="es-ES" sz="16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”</a:t>
            </a:r>
            <a:r>
              <a:rPr lang="my-MM" sz="16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es-ES" sz="12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200" b="1" dirty="0" err="1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Nehemiah</a:t>
            </a:r>
            <a:r>
              <a:rPr lang="es-ES" sz="1200" b="1" dirty="0">
                <a:solidFill>
                  <a:schemeClr val="tx2">
                    <a:lumMod val="50000"/>
                  </a:schemeClr>
                </a:solidFill>
                <a:latin typeface="Comic Sans MS" panose="030F0702030302020204" pitchFamily="66" charset="0"/>
              </a:rPr>
              <a:t> 5:15)</a:t>
            </a:r>
          </a:p>
        </p:txBody>
      </p:sp>
      <p:pic>
        <p:nvPicPr>
          <p:cNvPr id="5" name="Imagen 4" descr="Imagen que contiene persona, hombre, mujer, agua&#10;&#10;Descripción generada automáticamente">
            <a:extLst>
              <a:ext uri="{FF2B5EF4-FFF2-40B4-BE49-F238E27FC236}">
                <a16:creationId xmlns:a16="http://schemas.microsoft.com/office/drawing/2014/main" id="{A96E1BF5-F5D0-3803-315C-5E3E3A866B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014" y="1845123"/>
            <a:ext cx="2622042" cy="3146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chemeClr val="tx2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5102F4B-1779-88EA-034A-93E62AA5EBFF}"/>
              </a:ext>
            </a:extLst>
          </p:cNvPr>
          <p:cNvSpPr txBox="1"/>
          <p:nvPr/>
        </p:nvSpPr>
        <p:spPr>
          <a:xfrm>
            <a:off x="82794" y="3891688"/>
            <a:ext cx="62100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my-MM" sz="1600" b="1" dirty="0"/>
              <a:t>ကျွန်ုပ်တို့သည်ဘုရားသခင်ကိုကြောက်ရွံ့ကြပြီး၊ကျွန်ုပ်တို့သည်သူ့ကိုလေးစားကြပြီး၊သူ၏အဆုံးမရှိသောဉာဏ်ပညာ၊သူ၏မယုံနိုင်စရာတန်ခိုးနှင့်သူ၏အံ့သြဖွယ်ကျေးဇူးတော်ကြောင့်သူ့ကိုလေးစားကြသည်။ဘုရားသခင်ကိုကြောက်ရွံ့ခြင်းသည်သူ၏အလိုတော်ကိုလက်အောက်ခံခြင်းနှင့်သူ့အတွက်အသက်ရှင်ခြင်း ပါဝင်သည်။</a:t>
            </a:r>
            <a:endParaRPr lang="es-ES" sz="16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9175CD2-FD02-95FF-4975-445D20A6E998}"/>
              </a:ext>
            </a:extLst>
          </p:cNvPr>
          <p:cNvSpPr txBox="1"/>
          <p:nvPr/>
        </p:nvSpPr>
        <p:spPr>
          <a:xfrm>
            <a:off x="2179864" y="1930089"/>
            <a:ext cx="411067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my-MM" b="1" dirty="0"/>
              <a:t>သူ့ကိုကြောက်ရွံဖို့ဘုရားသခင်ကိုငါတို့သိရမယ်။ကျွန်ုပ်တို့သည်သူမည်သူဖြစ်သည်နှင့် ကျွန်ုပ်တို့၏ဘ၀တွင်သူလုပ်နိုင်သောအရာကို နားလည်ရပါမည်။အာဗြဟံကဲ့သို့ပင်ကျွန်ုပ်တို့သည်ကျွန်ုပ်တို့၏ကိုယ်ကိုထက်ဘုရားသခင်ကိုအာရုံစိုက်ရမည်ဖြစ်သည်။ဘုရားသခင်သည် ဦးစွာဖြစ်ရမည် (</a:t>
            </a:r>
            <a:r>
              <a:rPr lang="en-US" b="1" dirty="0"/>
              <a:t>Gn. 22:12)</a:t>
            </a:r>
            <a:r>
              <a:rPr lang="my-MM" b="1" dirty="0"/>
              <a:t>။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69910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BBAD5AFA-EAFC-4DB0-ABD4-E84530FB54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4000" cy="1194673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C1FE339F-D211-5139-8653-32DBD0DAA9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809" y="1234766"/>
            <a:ext cx="8990382" cy="3854250"/>
          </a:xfrm>
          <a:prstGeom prst="roundRect">
            <a:avLst>
              <a:gd name="adj" fmla="val 2978"/>
            </a:avLst>
          </a:prstGeom>
          <a:solidFill>
            <a:schemeClr val="bg2">
              <a:lumMod val="20000"/>
              <a:lumOff val="80000"/>
              <a:alpha val="87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F88C3D15-4305-986C-AC5C-E29B7693E1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95" y="2365626"/>
            <a:ext cx="1964851" cy="1473638"/>
          </a:xfrm>
          <a:prstGeom prst="round2DiagRect">
            <a:avLst>
              <a:gd name="adj1" fmla="val 13172"/>
              <a:gd name="adj2" fmla="val 20876"/>
            </a:avLst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EF30F88-42FF-2720-93D1-5857E83F3A2D}"/>
              </a:ext>
            </a:extLst>
          </p:cNvPr>
          <p:cNvSpPr txBox="1"/>
          <p:nvPr/>
        </p:nvSpPr>
        <p:spPr>
          <a:xfrm>
            <a:off x="76809" y="10117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my-MM" sz="2800" b="1" dirty="0"/>
              <a:t>လက်တွေ့ကျကျဘုရားသခင်ကိုကြောက်ရွံ့ခြင်း။</a:t>
            </a:r>
            <a:endParaRPr lang="es-ES" sz="2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8275038-6183-5EAB-67FD-84449FF26C38}"/>
              </a:ext>
            </a:extLst>
          </p:cNvPr>
          <p:cNvSpPr txBox="1"/>
          <p:nvPr/>
        </p:nvSpPr>
        <p:spPr>
          <a:xfrm>
            <a:off x="-25017" y="573323"/>
            <a:ext cx="6842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[…]</a:t>
            </a:r>
            <a:r>
              <a:rPr lang="my-MM" sz="1600" b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ဘုရားသခင်ကိုကြောက်ရွံ့၍၊ပညတ်တော်တို့ကိုစောင့်ရှောက်လော့။ဤရွေ့ကား၊ လူနှင့်ဆိုင်သောအမှုအရာအလုံးစုံုတို့ကို ချုပ်ခြာသတည်း။ </a:t>
            </a:r>
            <a:r>
              <a:rPr lang="es-ES" sz="1600" b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es-ES" sz="1200" b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200" b="1" dirty="0" err="1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Ecclesiastes</a:t>
            </a:r>
            <a:r>
              <a:rPr lang="es-ES" sz="1200" b="1" dirty="0">
                <a:solidFill>
                  <a:schemeClr val="accent4">
                    <a:lumMod val="50000"/>
                  </a:schemeClr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12:13)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F268BEF-3047-C25E-360F-3FFBEB1221C2}"/>
              </a:ext>
            </a:extLst>
          </p:cNvPr>
          <p:cNvSpPr txBox="1"/>
          <p:nvPr/>
        </p:nvSpPr>
        <p:spPr>
          <a:xfrm>
            <a:off x="134678" y="1349000"/>
            <a:ext cx="62441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my-MM" sz="1600" b="1" dirty="0"/>
              <a:t>ဘုရားသခင်ကိုကြောက်ရွံ့ခြင်းသည်ပညတ်တော်တို့ကိုစောင့်ရှောက်ခြင်းဖြစ်သည်(</a:t>
            </a:r>
            <a:r>
              <a:rPr lang="en-US" sz="1600" b="1" dirty="0"/>
              <a:t>Dt.6:2)</a:t>
            </a:r>
            <a:r>
              <a:rPr lang="my-MM" sz="1600" b="1" dirty="0"/>
              <a:t>ဟုမောရှေရှင်းပြခဲ့သည်။ရှောလမုန်သည်ဘုရားသခင်ကိုကြောက်ရွံ့ပြီးသူ၏ပညတ်တော်များကိုစောင့်ရှောက်ခြင်းမှာ“လူသားအားလုံးတို့၏အ</a:t>
            </a:r>
            <a:r>
              <a:rPr lang="my-MM" sz="1600" b="1" dirty="0"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ချုပ်အခြာ</a:t>
            </a:r>
            <a:r>
              <a:rPr lang="my-MM" sz="1600" b="1" dirty="0"/>
              <a:t>ဖြစ်သည်” ဟုရေးသားခဲ့သည်။ (ဒေ. ၁၂:၁၃)</a:t>
            </a:r>
            <a:endParaRPr lang="es-ES" sz="1600" b="1" dirty="0"/>
          </a:p>
        </p:txBody>
      </p:sp>
      <p:pic>
        <p:nvPicPr>
          <p:cNvPr id="4" name="Imagen 3" descr="Un grupo de personas sentadas en el suelo&#10;&#10;Descripción generada automáticamente con confianza media">
            <a:extLst>
              <a:ext uri="{FF2B5EF4-FFF2-40B4-BE49-F238E27FC236}">
                <a16:creationId xmlns:a16="http://schemas.microsoft.com/office/drawing/2014/main" id="{C8434171-3D28-0C59-3912-FA32BC42D73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610" y="2812003"/>
            <a:ext cx="2892695" cy="218966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Texto, Carta&#10;&#10;Descripción generada automáticamente">
            <a:extLst>
              <a:ext uri="{FF2B5EF4-FFF2-40B4-BE49-F238E27FC236}">
                <a16:creationId xmlns:a16="http://schemas.microsoft.com/office/drawing/2014/main" id="{1C0B0D21-77FE-9FB4-6AF8-58A6AFB990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352" y="707886"/>
            <a:ext cx="2522953" cy="1962296"/>
          </a:xfrm>
          <a:prstGeom prst="round2DiagRect">
            <a:avLst>
              <a:gd name="adj1" fmla="val 1755"/>
              <a:gd name="adj2" fmla="val 20876"/>
            </a:avLst>
          </a:prstGeom>
          <a:ln w="381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3D3B10F-04F4-9E8B-1DF5-592EA8F2D9EE}"/>
              </a:ext>
            </a:extLst>
          </p:cNvPr>
          <p:cNvSpPr txBox="1"/>
          <p:nvPr/>
        </p:nvSpPr>
        <p:spPr>
          <a:xfrm>
            <a:off x="2167758" y="2379389"/>
            <a:ext cx="39238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my-MM" sz="1600" b="1" dirty="0"/>
              <a:t>ဘုရားသခင်၏ပညတ်တော်များကိုစောင့်ထိန်းခြင်းမှကျွန်ုပ်တို့အားကျေးဇူးတော်ကကင်းလွတ် သည်မဟုတ်လော။(ဧ.၂:၈၉)မဟုတ်ဘူး၊ပေါလုက“ငါတို့သည်ကောင်းသောအကျင့်အတွက်ယေရှုခရစ်၌ဖန်ဆင်းခံရသည်” (ဧ. ၂:၁၀)။</a:t>
            </a:r>
            <a:endParaRPr lang="es-ES" sz="16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C761251-DE50-CA20-2BEE-B2F8743578FC}"/>
              </a:ext>
            </a:extLst>
          </p:cNvPr>
          <p:cNvSpPr txBox="1"/>
          <p:nvPr/>
        </p:nvSpPr>
        <p:spPr>
          <a:xfrm>
            <a:off x="76809" y="3826964"/>
            <a:ext cx="58192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my-MM" sz="1600" b="1" dirty="0"/>
              <a:t>သခင်ယေရှုသည်သူ၏ပညတ်တော်ကို နှိမ့်ချခြင်းမရှိပါ။ ချီးမြှောက်ပြီး နာခံရန်ကျွန်ုပ်တို့အားတိုက်တွန်းခဲ့သည်(မ၅း၁၇၁၉)။ကျွန်ုပ်တို့သည်ဘုရားသခင်ကိုကြောက်ရွံ့ခြင်း(ကျွန်ုပ်တို့သည်ကိုယ်တော်၏ပညတ်တော်များကိုကျေးဇူးတော်အားဖြင့်စောင့်ထိန်းခြင်းဖြင့်ကိုယ်တော်ကိုလေးစားရိုသေသည်) ကို ပြသပါသည်။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5972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491BBA-98B9-3A7B-BA05-E7BC344B4D4B}"/>
              </a:ext>
            </a:extLst>
          </p:cNvPr>
          <p:cNvSpPr txBox="1"/>
          <p:nvPr/>
        </p:nvSpPr>
        <p:spPr>
          <a:xfrm>
            <a:off x="3000605" y="141798"/>
            <a:ext cx="6600594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my-MM" sz="2800" b="1" dirty="0"/>
              <a:t>နေ့တိုင်းဘုရားသခင်ကိုကြောက်ရွံ့ခြင်း။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6BB37E-AAB8-B40B-1EC7-805867FB1F12}"/>
              </a:ext>
            </a:extLst>
          </p:cNvPr>
          <p:cNvSpPr txBox="1"/>
          <p:nvPr/>
        </p:nvSpPr>
        <p:spPr>
          <a:xfrm>
            <a:off x="2554436" y="521196"/>
            <a:ext cx="65169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my-MM" sz="1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သင်၏ဘုရားသခင်ထာဝရဘုရားကို ကြောက်ရွံ့ရမည်။ ထိုဘုရားသခင်ကိုသာ ဝတ်ပြုရမည်။ နာမတော်အားဖြင့်လည်း ကျိန်ဆိုခြင်းကိုပြုရမည်။</a:t>
            </a:r>
            <a:r>
              <a:rPr lang="es-ES" sz="1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200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Deuteronomy</a:t>
            </a:r>
            <a:r>
              <a:rPr lang="es-ES" sz="1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6:13)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8E0218-FC22-291B-0479-0B4A2514CA21}"/>
              </a:ext>
            </a:extLst>
          </p:cNvPr>
          <p:cNvSpPr txBox="1"/>
          <p:nvPr/>
        </p:nvSpPr>
        <p:spPr>
          <a:xfrm>
            <a:off x="2627088" y="1311349"/>
            <a:ext cx="6516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my-MM" sz="1600" b="1" dirty="0"/>
              <a:t>ဘုရားသခင်ကိုကြောက်ရွံ့ခြင်းသည်သူ၏ပညတ်တော်များကိုစောင့်ရှောက်ခြင်းထက် ကျော်လွန်ပါသည်။ ငါတို့သည် ဘုရားသခင်ကို ကြောက်ရွံ့ပါက၊ ငါတို့သည် သူ့ကိုငါတို့၏အရှင်သခင်အဖြစ်ခန့်အပ်ခြင်းခံရပြီးသူ့အားအစေခံရန်အသက်ရှင်လိမ့်မည်(</a:t>
            </a:r>
            <a:r>
              <a:rPr lang="en-US" sz="1600" b="1" dirty="0"/>
              <a:t>Dt.6:13;Mt.6:33)</a:t>
            </a:r>
            <a:r>
              <a:rPr lang="my-MM" sz="1600" b="1" dirty="0"/>
              <a:t>။ယေရှုသည်ကျွန်ုပ်တို့၏အသက်တာ၏ဗဟိုဖြစ်လိမ့်မည်။ ကျွန်ုပ်တို့၏မျက်လုံးများ (ကျွန်ုပ်တို့၏အကြံအစည်များ၊ ပန်းတိုင်များ) သည် ကိုယ်တော်အပေါ်တွင် ထားရှိလိမ့်မည် (ဟေဗြဲ ၁၂း၂)။</a:t>
            </a:r>
            <a:endParaRPr lang="es-ES" sz="1600" b="1" dirty="0"/>
          </a:p>
        </p:txBody>
      </p:sp>
      <p:pic>
        <p:nvPicPr>
          <p:cNvPr id="4" name="Imagen 3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C68716AF-F0C2-E4D1-CF53-7858674B05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33" y="3230803"/>
            <a:ext cx="2431172" cy="18195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4F648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cara, viendo, pequeño, sonriendo&#10;&#10;Descripción generada automáticamente">
            <a:extLst>
              <a:ext uri="{FF2B5EF4-FFF2-40B4-BE49-F238E27FC236}">
                <a16:creationId xmlns:a16="http://schemas.microsoft.com/office/drawing/2014/main" id="{599F7EA0-C4F2-E9F8-D208-DE7D5B8BCC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088" y="3528083"/>
            <a:ext cx="1522277" cy="15222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4F648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36A1503-1189-0CB3-E04C-4DD3C28217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982" y="2966404"/>
            <a:ext cx="1659316" cy="2120532"/>
          </a:xfrm>
          <a:prstGeom prst="rect">
            <a:avLst/>
          </a:prstGeom>
          <a:ln w="57150" cap="rnd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Imagen que contiene pizarrón, hombre, foto, parado&#10;&#10;Descripción generada automáticamente">
            <a:extLst>
              <a:ext uri="{FF2B5EF4-FFF2-40B4-BE49-F238E27FC236}">
                <a16:creationId xmlns:a16="http://schemas.microsoft.com/office/drawing/2014/main" id="{D5E99900-AE3C-3229-9C64-02ACAAB49D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29" y="93140"/>
            <a:ext cx="2426076" cy="3037767"/>
          </a:xfrm>
          <a:prstGeom prst="snip2DiagRect">
            <a:avLst>
              <a:gd name="adj1" fmla="val 12363"/>
              <a:gd name="adj2" fmla="val 12144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EEC439DA-1AC0-CE24-413C-B4987348A7AB}"/>
              </a:ext>
            </a:extLst>
          </p:cNvPr>
          <p:cNvSpPr txBox="1"/>
          <p:nvPr/>
        </p:nvSpPr>
        <p:spPr>
          <a:xfrm>
            <a:off x="2627089" y="3011577"/>
            <a:ext cx="47758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my-MM" sz="1600" b="1" dirty="0"/>
              <a:t>ဒါဟာဆန္ဒတစ်ခုပါ။ကျွန်ုပ်တို့ကြောက်ရွံ့သောအရှင်ကိုသစ္စာတည်ကြည်ရန်ကျွန်ုပ်တို့ ဆုံးဖြတ်ရမည်။</a:t>
            </a:r>
            <a:endParaRPr lang="es-ES" sz="1600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182957E-E28B-32DD-098D-BC8FF14F9346}"/>
              </a:ext>
            </a:extLst>
          </p:cNvPr>
          <p:cNvSpPr txBox="1"/>
          <p:nvPr/>
        </p:nvSpPr>
        <p:spPr>
          <a:xfrm>
            <a:off x="4149365" y="3627501"/>
            <a:ext cx="34216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my-MM" sz="1600" b="1" dirty="0"/>
              <a:t>ဤသည်မှာစကြာဝဠာပဋိပက္ခအကြောင်းဖြစ်သည်။ထို့ကြောင့်၊ပထမကောင်းကင်တမန်သည်ရန်သူ၏အဆင့်များကိုစွန့်လွှတ်ရန်နှင့် ဘုရားသခင်ဘက်၌ရှိနေရန် ကျွန်ုပ်တို့အား တိုက်တွန်းထားသည်။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87556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uiExpand="1" build="p"/>
      <p:bldP spid="15" grpId="0" build="p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117B42D-AB42-FA57-A4C5-61F9DB6EFB05}"/>
              </a:ext>
            </a:extLst>
          </p:cNvPr>
          <p:cNvSpPr txBox="1"/>
          <p:nvPr/>
        </p:nvSpPr>
        <p:spPr>
          <a:xfrm>
            <a:off x="0" y="1694587"/>
            <a:ext cx="9143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my-MM" sz="5400" b="1" dirty="0">
                <a:solidFill>
                  <a:srgbClr val="00658E"/>
                </a:solidFill>
              </a:rPr>
              <a:t>ကျွန်ုပ်တို့သည်ဘုရားသခင်အား မည်သို့ဂုဏ်ပြုနိုင်မည်နည်း</a:t>
            </a:r>
            <a:endParaRPr lang="es-ES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469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interior, tabla, hombre, foto&#10;&#10;Descripción generada automáticamente">
            <a:extLst>
              <a:ext uri="{FF2B5EF4-FFF2-40B4-BE49-F238E27FC236}">
                <a16:creationId xmlns:a16="http://schemas.microsoft.com/office/drawing/2014/main" id="{BFD89625-17C0-6718-F64C-753E4C1C4F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699" y="128022"/>
            <a:ext cx="2253546" cy="3206714"/>
          </a:xfrm>
          <a:prstGeom prst="roundRect">
            <a:avLst>
              <a:gd name="adj" fmla="val 1082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bg2">
                <a:lumMod val="60000"/>
                <a:lumOff val="40000"/>
              </a:schemeClr>
            </a:contourClr>
          </a:sp3d>
        </p:spPr>
      </p:pic>
      <p:pic>
        <p:nvPicPr>
          <p:cNvPr id="5" name="Imagen 4" descr="Imagen que contiene hombre, oscuro, mujer, saltar&#10;&#10;Descripción generada automáticamente">
            <a:extLst>
              <a:ext uri="{FF2B5EF4-FFF2-40B4-BE49-F238E27FC236}">
                <a16:creationId xmlns:a16="http://schemas.microsoft.com/office/drawing/2014/main" id="{6206E2B3-1B7A-C8D3-CB81-D7D32B41F3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949" y="2213599"/>
            <a:ext cx="2758227" cy="292990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C009AE0-0296-06BC-D2CC-27FB9B1E4642}"/>
              </a:ext>
            </a:extLst>
          </p:cNvPr>
          <p:cNvSpPr txBox="1"/>
          <p:nvPr/>
        </p:nvSpPr>
        <p:spPr>
          <a:xfrm>
            <a:off x="0" y="187538"/>
            <a:ext cx="66300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381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my-MM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381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မိုဃ်းမချုပ်မှီ၊မိုက်သောတောင်ပေါ်မှာသင်တို့သည်ထိခိုက်၍မလဲမီ၊အလင်းကိုမြော်လင့်သောအခါ၊သေမင်းအရိပ်၊ထူထပ်သောမှောင်မိုက်ကိုဖြစ်စေတော်မမူမီသင်တို့၏ဘုရားသခင်ထာဝရဘုရား၏ဂုဏ်တော်ကို ချီးမွမ်းကြလော့။ </a:t>
            </a:r>
            <a:r>
              <a:rPr lang="es-ES" sz="16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381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200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38100">
                    <a:schemeClr val="tx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(Jeremiah 13:16)</a:t>
            </a:r>
            <a:endParaRPr lang="es-ES" sz="1600" b="1" dirty="0">
              <a:solidFill>
                <a:schemeClr val="bg2">
                  <a:lumMod val="60000"/>
                  <a:lumOff val="40000"/>
                </a:schemeClr>
              </a:solidFill>
              <a:effectLst>
                <a:glow rad="38100">
                  <a:schemeClr val="tx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A197841-98A1-BC49-6088-411345EC6B8C}"/>
              </a:ext>
            </a:extLst>
          </p:cNvPr>
          <p:cNvSpPr txBox="1"/>
          <p:nvPr/>
        </p:nvSpPr>
        <p:spPr>
          <a:xfrm>
            <a:off x="72754" y="1306289"/>
            <a:ext cx="6649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my-MM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ဗျာဒိတ်၁၄:၁၇(ယော၊ ၇:၁၉ ယေ. ၁၃:၁၆ မာလ. ၂:၂ တမန်တော် ၁၂:၂၃)ကဲ့သို့ဘုရားသခင်အားဘုန်းတော်ထင်ရှားစေခြင်းသည်တရားစီရင်ခြင်းနှင့် နီးကပ်စွာဆက်စပ်နေသည်။ ၎င်းသည် နောင်တရခြင်းနှင့်အပြစ်ကို စွန့်လွှတ်ခြင်း၏ ဖော်ပြချက်ဖြစ်သည် (ဧဇရ ၁၀:၁၁၊ ဗျာ ၁၆:၉)။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1AFB644-4ABC-411B-9039-317BEDD64FB2}"/>
              </a:ext>
            </a:extLst>
          </p:cNvPr>
          <p:cNvSpPr txBox="1"/>
          <p:nvPr/>
        </p:nvSpPr>
        <p:spPr>
          <a:xfrm>
            <a:off x="2517574" y="2610719"/>
            <a:ext cx="43513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my-MM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ကျွန်ုပ်တို့သည်သူ၏ခွင့်လွှတ်ခြင်းကို လက်ခံပြီး သူ၏မူများနှင့်အညီအသက်ရှင်ခြင်းဖြင့်ဘုရားသခင်အား ဂုဏ်တင်ကြသည်။ ကျွန်ုပ်တို့ပြုလေရာရာ၌ ဘုရားသခင်အားဘုန်းတော်ထင်ရှားစေရန်ရှင်ပေါလုက ကျွန်ုပ်တို့အား တိုက်တွန်းခဲ့သည် (၁ကော ၁၀း၃၁)။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2DDC7B8-8B0D-3D07-81A6-3279AA21CF03}"/>
              </a:ext>
            </a:extLst>
          </p:cNvPr>
          <p:cNvSpPr txBox="1"/>
          <p:nvPr/>
        </p:nvSpPr>
        <p:spPr>
          <a:xfrm>
            <a:off x="2517574" y="4312503"/>
            <a:ext cx="65536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my-MM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ကျွန်ုပ်တို့သည်ကျွန်ုပ်တို့၏အကြံအစည်များနှင့်လုပ်ဆောင်မှုများဖြင့်ကိုယ်တော်အားဂုဏ်တင်ခြင်းဖြင့်ဘုရားသခင်၏ ချစ်ခြင်းမေတ္တာကိုတုံ့ပြန်ပါသည်။ယင်းက တရားစီရင်ခြင်းကို ကြောက်ရွံ့ခြင်းမှ လွတ်မြောက်စေသည် (၁ယော ၄း၁၇-၁၉)။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599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581</TotalTime>
  <Words>4092</Words>
  <Application>Microsoft Office PowerPoint</Application>
  <PresentationFormat>On-screen Show (16:9)</PresentationFormat>
  <Paragraphs>41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Comic Sans MS</vt:lpstr>
      <vt:lpstr>Constantia</vt:lpstr>
      <vt:lpstr>Arial</vt:lpstr>
      <vt:lpstr>Calibri Light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Fustero Carreras</dc:creator>
  <cp:lastModifiedBy>saw tinmaungkyi</cp:lastModifiedBy>
  <cp:revision>61</cp:revision>
  <dcterms:created xsi:type="dcterms:W3CDTF">2023-04-01T14:55:11Z</dcterms:created>
  <dcterms:modified xsi:type="dcterms:W3CDTF">2023-04-16T07:16:21Z</dcterms:modified>
</cp:coreProperties>
</file>