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64" r:id="rId3"/>
    <p:sldId id="257" r:id="rId4"/>
    <p:sldId id="275" r:id="rId5"/>
    <p:sldId id="259" r:id="rId6"/>
    <p:sldId id="260" r:id="rId7"/>
    <p:sldId id="261" r:id="rId8"/>
    <p:sldId id="276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900C-BEBC-4277-8F0D-F40F0723C049}" type="datetimeFigureOut">
              <a:rPr lang="es-ES" smtClean="0"/>
              <a:t>05/05/2023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4C23-570B-4D6E-BC6D-A3CF2C1F5F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849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900C-BEBC-4277-8F0D-F40F0723C049}" type="datetimeFigureOut">
              <a:rPr lang="es-ES" smtClean="0"/>
              <a:t>05/05/2023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4C23-570B-4D6E-BC6D-A3CF2C1F5F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11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900C-BEBC-4277-8F0D-F40F0723C049}" type="datetimeFigureOut">
              <a:rPr lang="es-ES" smtClean="0"/>
              <a:t>05/05/2023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4C23-570B-4D6E-BC6D-A3CF2C1F5F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871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900C-BEBC-4277-8F0D-F40F0723C049}" type="datetimeFigureOut">
              <a:rPr lang="es-ES" smtClean="0"/>
              <a:t>05/05/2023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4C23-570B-4D6E-BC6D-A3CF2C1F5F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846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900C-BEBC-4277-8F0D-F40F0723C049}" type="datetimeFigureOut">
              <a:rPr lang="es-ES" smtClean="0"/>
              <a:t>05/05/2023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4C23-570B-4D6E-BC6D-A3CF2C1F5F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854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900C-BEBC-4277-8F0D-F40F0723C049}" type="datetimeFigureOut">
              <a:rPr lang="es-ES" smtClean="0"/>
              <a:t>05/05/2023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4C23-570B-4D6E-BC6D-A3CF2C1F5F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902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900C-BEBC-4277-8F0D-F40F0723C049}" type="datetimeFigureOut">
              <a:rPr lang="es-ES" smtClean="0"/>
              <a:t>05/05/2023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4C23-570B-4D6E-BC6D-A3CF2C1F5F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07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900C-BEBC-4277-8F0D-F40F0723C049}" type="datetimeFigureOut">
              <a:rPr lang="es-ES" smtClean="0"/>
              <a:t>05/05/2023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4C23-570B-4D6E-BC6D-A3CF2C1F5F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334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900C-BEBC-4277-8F0D-F40F0723C049}" type="datetimeFigureOut">
              <a:rPr lang="es-ES" smtClean="0"/>
              <a:t>05/05/2023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4C23-570B-4D6E-BC6D-A3CF2C1F5F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737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900C-BEBC-4277-8F0D-F40F0723C049}" type="datetimeFigureOut">
              <a:rPr lang="es-ES" smtClean="0"/>
              <a:t>05/05/2023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4C23-570B-4D6E-BC6D-A3CF2C1F5F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897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900C-BEBC-4277-8F0D-F40F0723C049}" type="datetimeFigureOut">
              <a:rPr lang="es-ES" smtClean="0"/>
              <a:t>05/05/2023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4C23-570B-4D6E-BC6D-A3CF2C1F5F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134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B900C-BEBC-4277-8F0D-F40F0723C049}" type="datetimeFigureOut">
              <a:rPr lang="es-ES" smtClean="0"/>
              <a:t>05/05/2023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4C23-570B-4D6E-BC6D-A3CF2C1F5F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729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3CFE8A2E-73AF-9271-05E8-B90ADFFF69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Imagen 2" descr="Una persona con una camisa blanca&#10;&#10;Descripción generada automáticamente con confianza media">
            <a:extLst>
              <a:ext uri="{FF2B5EF4-FFF2-40B4-BE49-F238E27FC236}">
                <a16:creationId xmlns:a16="http://schemas.microsoft.com/office/drawing/2014/main" id="{A3BD9052-C1D6-8B4E-1F5E-619F541BB8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065"/>
            <a:ext cx="12192000" cy="6874065"/>
          </a:xfrm>
          <a:prstGeom prst="rect">
            <a:avLst/>
          </a:prstGeom>
        </p:spPr>
      </p:pic>
      <p:pic>
        <p:nvPicPr>
          <p:cNvPr id="2" name="Imagen 1" descr="Imagen que contiene persona, hombre, vistiendo, camisa&#10;&#10;Descripción generada automáticamente">
            <a:extLst>
              <a:ext uri="{FF2B5EF4-FFF2-40B4-BE49-F238E27FC236}">
                <a16:creationId xmlns:a16="http://schemas.microsoft.com/office/drawing/2014/main" id="{93705B1A-C90B-527B-741E-7D95DE1D06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68105" y="358020"/>
            <a:ext cx="5623892" cy="651604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9E506CB-542A-3262-F08A-6AB6FF108D58}"/>
              </a:ext>
            </a:extLst>
          </p:cNvPr>
          <p:cNvSpPr txBox="1"/>
          <p:nvPr/>
        </p:nvSpPr>
        <p:spPr>
          <a:xfrm>
            <a:off x="9426433" y="6388981"/>
            <a:ext cx="276556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n-US" sz="1867" b="1" dirty="0">
                <a:solidFill>
                  <a:srgbClr val="71D4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Lesson 7 for May 13, 2023</a:t>
            </a:r>
            <a:endParaRPr lang="es-ES" sz="1867" b="1" dirty="0">
              <a:solidFill>
                <a:srgbClr val="71D4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E6A43C-8CD4-F49B-F91D-C02B293D61A6}"/>
              </a:ext>
            </a:extLst>
          </p:cNvPr>
          <p:cNvSpPr txBox="1"/>
          <p:nvPr/>
        </p:nvSpPr>
        <p:spPr>
          <a:xfrm>
            <a:off x="3440726" y="1288649"/>
            <a:ext cx="5131981" cy="4924056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</a:bodyPr>
          <a:lstStyle/>
          <a:p>
            <a:pPr algn="ctr" defTabSz="609585">
              <a:lnSpc>
                <a:spcPct val="200000"/>
              </a:lnSpc>
            </a:pPr>
            <a:r>
              <a:rPr lang="my-MM" sz="9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ဖန်ဆင်းရှင် </a:t>
            </a:r>
            <a:endParaRPr lang="en-US" sz="9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  <a:p>
            <a:pPr algn="ctr" defTabSz="609585">
              <a:lnSpc>
                <a:spcPct val="200000"/>
              </a:lnSpc>
            </a:pPr>
            <a:r>
              <a:rPr lang="my-MM" sz="9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ကို</a:t>
            </a:r>
            <a:endParaRPr lang="es-ES" sz="9600" b="1" dirty="0">
              <a:ln w="12700">
                <a:solidFill>
                  <a:srgbClr val="FEC306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algn="ctr" defTabSz="609585">
              <a:lnSpc>
                <a:spcPct val="200000"/>
              </a:lnSpc>
            </a:pPr>
            <a:r>
              <a:rPr lang="my-MM" sz="9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ကိုးကွယ်</a:t>
            </a:r>
            <a:r>
              <a:rPr lang="en-US" sz="9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 </a:t>
            </a:r>
            <a:r>
              <a:rPr lang="my-MM" sz="9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ခြင်း</a:t>
            </a:r>
            <a:endParaRPr lang="en-US" sz="9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77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682453-48A3-2531-CE87-AD700954850A}"/>
              </a:ext>
            </a:extLst>
          </p:cNvPr>
          <p:cNvSpPr txBox="1"/>
          <p:nvPr/>
        </p:nvSpPr>
        <p:spPr>
          <a:xfrm>
            <a:off x="-25576" y="13365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3600" b="1" dirty="0">
                <a:solidFill>
                  <a:schemeClr val="bg1"/>
                </a:solidFill>
              </a:rPr>
              <a:t>ဖန်ဆင်းရှင်နှင့်ရွေးနုတ်ရှင်ကိုကိုးကွယ်ပါ။</a:t>
            </a:r>
            <a:endParaRPr lang="es-ES" sz="360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8E2A136-FFB6-B2C3-8FF7-F9794915A39F}"/>
              </a:ext>
            </a:extLst>
          </p:cNvPr>
          <p:cNvSpPr txBox="1"/>
          <p:nvPr/>
        </p:nvSpPr>
        <p:spPr>
          <a:xfrm>
            <a:off x="2235398" y="730481"/>
            <a:ext cx="7721205" cy="1405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my-MM" sz="21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သင်ကိုရွေးနုတ်တော်မူ၍၊ဖွားစကပင်သင့်ကိုဦပပြင်တော်မူသောထာဝရဘုရားမိန့်တော်မူသည်ကား၊မိုဃ်းကောင်းကင်ကိုငါတပါးတည်းကြက်  လျက်၊မြေကြီးကိုအဖော်မရှိဘဲခင်းလျက်၊ခပ်သိမ်းသောအရာတို့ကိုဖန်ဆင်းသော ထာဝရဘုရားဖြစ်၏။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Isaiah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44:24)</a:t>
            </a:r>
            <a:endParaRPr lang="es-ES" sz="2133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BFB298-54A8-B104-655E-85B0F9AF5F55}"/>
              </a:ext>
            </a:extLst>
          </p:cNvPr>
          <p:cNvSpPr txBox="1"/>
          <p:nvPr/>
        </p:nvSpPr>
        <p:spPr>
          <a:xfrm>
            <a:off x="0" y="2508464"/>
            <a:ext cx="48876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ဖန်ဆင်းရှင်ကိုရွေးနုတ်ရှင်အဖြစ်လည်း မိတ်ဆက်ပေးသည်။ပုန်ကန်ပြီးနောက် ဘုရားသခင်သည် သူ၏သတ္တဝါများကို မစွန့်လွှတ်ခဲ့ပေ။ဆန့်ကျင်ဘက်အနေနှင့်၊ သူသည်ကျွန်ုပ်တို့၏ဂြိုဟ်ငယ်ဆီသို့ ဆင်းသက်လာပြီးကျွန်ုပ်တို့ကဲ့သို့လူတစ်ဦးဖြစ်လာခဲ့သည်။ငါတို့အပြစ်ကိုရွေး နှုတ်ရန်လက်ဝါးကပ်တိုင်မှာအသေခံတော်မူသည် (ဟေရှာ၊ ၅၃း၆၊ တိ ၂း၁၃-၁၄)။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8269D9C-0F0E-5C64-2254-5399CA6C47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74" y="726109"/>
            <a:ext cx="2204097" cy="1373612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rgbClr val="E8CF07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7A13C89-1A52-DF6E-8569-014D607B82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903830" y="726109"/>
            <a:ext cx="2204097" cy="1373612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rgbClr val="E8CF07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par de personas en un escenario&#10;&#10;Descripción generada automáticamente con confianza baja">
            <a:extLst>
              <a:ext uri="{FF2B5EF4-FFF2-40B4-BE49-F238E27FC236}">
                <a16:creationId xmlns:a16="http://schemas.microsoft.com/office/drawing/2014/main" id="{411D724C-4EE4-FCAF-9637-3A52D61FFD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132" y="2224065"/>
            <a:ext cx="3207840" cy="4485759"/>
          </a:xfrm>
          <a:prstGeom prst="roundRect">
            <a:avLst>
              <a:gd name="adj" fmla="val 882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BE6F7AB-ABCB-297F-EED1-8BA7B4FD0CC7}"/>
              </a:ext>
            </a:extLst>
          </p:cNvPr>
          <p:cNvSpPr txBox="1"/>
          <p:nvPr/>
        </p:nvSpPr>
        <p:spPr>
          <a:xfrm>
            <a:off x="8007914" y="2189346"/>
            <a:ext cx="415850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0000"/>
                </a:solidFill>
              </a:rPr>
              <a:t>“ကောင်းကင်နှင့်မြေကြီးကိုဖန် ဆင်းတော်မူသောအရှင်”နှင့်“ကိုယ်ကိုကိုယ်နှိမ့်ချ၍လက်ဝါးကပ်တိုင်၏အသေခံခြင်းတိုင်အောင်နာခံခြင်း”ကိုကိုးကွယ်ရန်ကျွန်ုပ်တို့ကို ခေါ်ခြင်းခံရသည် (ဖိ ၂:၈)။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14" name="Imagen 13" descr="Dibujo de video juego&#10;&#10;Descripción generada automáticamente con confianza baja">
            <a:extLst>
              <a:ext uri="{FF2B5EF4-FFF2-40B4-BE49-F238E27FC236}">
                <a16:creationId xmlns:a16="http://schemas.microsoft.com/office/drawing/2014/main" id="{ECB0110F-93EE-F2BB-861C-BFA1630F1E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100" y="4586611"/>
            <a:ext cx="3800424" cy="2137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82600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5F15DFC-BE88-86CE-D72F-43B6C9FD7CF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38875"/>
            <a:ext cx="12192000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ABF328C-2EC1-043B-67B4-C134BE3E4989}"/>
              </a:ext>
            </a:extLst>
          </p:cNvPr>
          <p:cNvSpPr txBox="1"/>
          <p:nvPr/>
        </p:nvSpPr>
        <p:spPr>
          <a:xfrm>
            <a:off x="1007477" y="1304780"/>
            <a:ext cx="11282495" cy="415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933" b="1" dirty="0">
                <a:solidFill>
                  <a:srgbClr val="11313F"/>
                </a:solidFill>
                <a:latin typeface="Constantia" panose="02030602050306030303" pitchFamily="18" charset="0"/>
              </a:rPr>
              <a:t>“အနန္တတန်ခိုးရှင်၊ကောင်းမြတ်ခြင်း၊ကရုဏာတော်နှင့်ချစ်ခြင်းမေတ္တာ၌ကြီးမားသောအရှင်သည်ကမ္ဘာမြေကိုဖန်ဆင်းခဲ့ပြီး၎င်းကိုအသက်နှင့်ရွှင်လန်းမှုတို့ဖြင့် ပြည့်စေကြောင်းသဘာဝတရားကသက်သေခံပါသည်။သူတို့၏အထိအခိုက် မခံနိုင်သောအခြေအနေတွင်ပင်အရာအားလုံးသည်ကြီးမြတ်သောပန်းချီဆရာကြီး၏လက်ရာကိုထုတ်ဖော်ပြသသည်။ကျွန်ုပ်တို့လှည့်သွားတိုင်း၊ဘုရားသခင်၏စကားသံကိုကြားနိုင်ပြီး၊ကိုယ်တော်၏ကောင်းမြတ်ခြင်းဆိုင်ရာအထောက်အထားများကိုမြင်တွေ့နိုင်မည်ဖြစ်သည်။[…]အရာရာတိုင်းသည်သူ၏သနားညှာတာမှု၊ဖခင်၏ဂရုစိုက်မှုနှင့် သားသမီးများကိုပျော်ရွှင်စေလိုသောဆန္ဒကို ပြောပြသည်။"</a:t>
            </a:r>
            <a:endParaRPr lang="es-ES" sz="2933" b="1" dirty="0">
              <a:solidFill>
                <a:srgbClr val="11313F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F83C6A-229B-B7A1-AE03-5CC55157845D}"/>
              </a:ext>
            </a:extLst>
          </p:cNvPr>
          <p:cNvSpPr txBox="1"/>
          <p:nvPr/>
        </p:nvSpPr>
        <p:spPr>
          <a:xfrm>
            <a:off x="5283129" y="5173564"/>
            <a:ext cx="6803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n-US" sz="2400" b="1" dirty="0">
                <a:solidFill>
                  <a:srgbClr val="11313F"/>
                </a:solidFill>
                <a:latin typeface="Calibri" panose="020F0502020204030204"/>
              </a:rPr>
              <a:t>E. G. W. (The Ministry of Healing, cp. 35, p. 411-412)</a:t>
            </a:r>
            <a:endParaRPr lang="es-ES" sz="2400" b="1" dirty="0">
              <a:solidFill>
                <a:srgbClr val="11313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5677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C452CB-70F6-A490-777B-0BB57A938448}"/>
              </a:ext>
            </a:extLst>
          </p:cNvPr>
          <p:cNvSpPr txBox="1"/>
          <p:nvPr/>
        </p:nvSpPr>
        <p:spPr>
          <a:xfrm>
            <a:off x="0" y="0"/>
            <a:ext cx="4963886" cy="4481447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softEdge rad="50800"/>
          </a:effectLst>
        </p:spPr>
        <p:txBody>
          <a:bodyPr wrap="square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609585">
              <a:defRPr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‘‘</a:t>
            </a:r>
            <a:r>
              <a:rPr lang="my-MM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အိုထာဝရဘုရား၊ကိုယ်တော်သည် ခပ်သိမ်းသောအရာတို့ကိုဖန်ဆင်းတော်မူပြီ။ထိုအရာတို့သည်အလိုတော်ကြောင့်ဖြစ်၍၊ဖန်ဆင်းလျက်ရှိကြ၏။ထိုကြောင့်၊ကိုယ်တော်သည်ဘုန်းအသရေတန်ခိုးတော်ကိုခံစားထိုက်တော်မူ၏ဟုလျှောက်ဆို၍၊ပလ္လင်တော်ရှေ့၌မိမိတို့သရဖူများကို ချထားကြ၏’’ (ဗျာ၊ ၄း၁၁)။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10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AD550B9-14E4-44B5-804A-B8A4F70C7FC0}"/>
              </a:ext>
            </a:extLst>
          </p:cNvPr>
          <p:cNvSpPr txBox="1"/>
          <p:nvPr/>
        </p:nvSpPr>
        <p:spPr>
          <a:xfrm>
            <a:off x="6540204" y="3755359"/>
            <a:ext cx="5749767" cy="28828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609585"/>
            <a:r>
              <a:rPr lang="my-MM" sz="2400" b="1" dirty="0">
                <a:solidFill>
                  <a:srgbClr val="8600B2"/>
                </a:solidFill>
              </a:rPr>
              <a:t>ကျွန်ုပ်တို့သည်မည်သူကိုကိုးကွယ်သနည်း။</a:t>
            </a:r>
            <a:r>
              <a:rPr lang="es-ES" sz="2400" b="1" dirty="0">
                <a:solidFill>
                  <a:srgbClr val="000000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srgbClr val="000000"/>
                </a:solidFill>
              </a:rPr>
              <a:t>ဒုက္ခတွင်း၌အဖော်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  <a:p>
            <a:pPr defTabSz="609585"/>
            <a:r>
              <a:rPr lang="es-ES" sz="2400" b="1" dirty="0">
                <a:solidFill>
                  <a:srgbClr val="000000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srgbClr val="000000"/>
                </a:solidFill>
              </a:rPr>
              <a:t>ဖန်ဆင်းရှင်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  <a:p>
            <a:pPr defTabSz="609585"/>
            <a:r>
              <a:rPr lang="es-ES" sz="2400" b="1" dirty="0">
                <a:solidFill>
                  <a:srgbClr val="000000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srgbClr val="000000"/>
                </a:solidFill>
              </a:rPr>
              <a:t>ငါတို့ကိုစောင့်ရှောက်တော်မူသောအရှင်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  <a:p>
            <a:pPr defTabSz="609585">
              <a:spcBef>
                <a:spcPts val="1600"/>
              </a:spcBef>
            </a:pPr>
            <a:r>
              <a:rPr lang="my-MM" sz="2400" b="1" dirty="0">
                <a:solidFill>
                  <a:srgbClr val="00582B"/>
                </a:solidFill>
              </a:rPr>
              <a:t>ဖန်ဆင်းခြင်း(သို့)ဆင့်ကဲဖြစ်စဉ်။</a:t>
            </a:r>
            <a:r>
              <a:rPr lang="es-ES" sz="2400" b="1" dirty="0">
                <a:solidFill>
                  <a:srgbClr val="000000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srgbClr val="000000"/>
                </a:solidFill>
              </a:rPr>
              <a:t>ဆင့်ကဲပြောင်းလဲခြင်းနှင့်ရွေးနှုတ်ခြင်း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  <a:p>
            <a:pPr defTabSz="609585"/>
            <a:r>
              <a:rPr lang="es-ES" sz="2400" b="1" dirty="0">
                <a:solidFill>
                  <a:srgbClr val="000000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srgbClr val="000000"/>
                </a:solidFill>
              </a:rPr>
              <a:t>ဖန်ဆင်းရှင်နှင့်ရွေးနုတ်ရှင်ကိုကိုးကွယ်ပါ။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4A317FF-C51F-6230-258C-50BF47EED956}"/>
              </a:ext>
            </a:extLst>
          </p:cNvPr>
          <p:cNvSpPr txBox="1"/>
          <p:nvPr/>
        </p:nvSpPr>
        <p:spPr>
          <a:xfrm>
            <a:off x="274084" y="189023"/>
            <a:ext cx="84998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ပဌမကောင်းကင်တမန်၏သတင်းအပြည့်အစုံကိုဖတ်ပါ (ဗျာ ၁၄း၆-၇)။အရာအားလုံး (ထာဝရဧဝံဂေလိတရား၊ တရားဟောခြင်း၊ ဘုရားသခင်အားကြောက်ရွံ့ရိုသေခြင်း၊စီရင်ခြင်း၊ကိုးကွယ်ခြင်း) သည်မည်သို့ဆက်စပ်သနည်း။ကျွန်ုပ်တို့၏ကမ္ဘာသည်အခွင့်အလမ်းနှင့် အသင့်လျော်ဆုံးရှင်သန်မှုဖြစ်လျှင်ဤသတင်းစကားသည်အဓိပ္ပာယ်ရှိလိမ့်မည်လော။ ကျွန်ုပ်တို့၏ကမ္ဘာသည်ကျွန်ုပ်တို့၏ဖန်ဆင်းရှင်၏မေတ္တာပါသောလုပ်ရပ်ကြောင့်ဖြစ်သည်။ သင်၏ဖန်ဆင်းရှင်ကို ကိုးကွယ်ပါ။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5" name="Imagen 4" descr="Imagen que contiene animal, tabla, agua, azul&#10;&#10;Descripción generada automáticamente">
            <a:extLst>
              <a:ext uri="{FF2B5EF4-FFF2-40B4-BE49-F238E27FC236}">
                <a16:creationId xmlns:a16="http://schemas.microsoft.com/office/drawing/2014/main" id="{910E964B-95EB-E15E-A24B-F01AAE38E8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6592" y="145255"/>
            <a:ext cx="2905041" cy="3415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Imagen que contiene agua, noche, etapa, hombre&#10;&#10;Descripción generada automáticamente">
            <a:extLst>
              <a:ext uri="{FF2B5EF4-FFF2-40B4-BE49-F238E27FC236}">
                <a16:creationId xmlns:a16="http://schemas.microsoft.com/office/drawing/2014/main" id="{A0FC9388-DEC0-CEE2-9498-F026C272AC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83" y="3253860"/>
            <a:ext cx="5528931" cy="3415117"/>
          </a:xfrm>
          <a:prstGeom prst="rect">
            <a:avLst/>
          </a:prstGeom>
          <a:ln w="88900" cap="sq" cmpd="thickThin">
            <a:solidFill>
              <a:srgbClr val="0078C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" name="Imagen 31" descr="Icono&#10;&#10;Descripción generada automáticamente">
            <a:extLst>
              <a:ext uri="{FF2B5EF4-FFF2-40B4-BE49-F238E27FC236}">
                <a16:creationId xmlns:a16="http://schemas.microsoft.com/office/drawing/2014/main" id="{0C1061A0-9BEE-FDCA-52C5-F8A544DF47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4842" y="6278753"/>
            <a:ext cx="237556" cy="2375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Icono&#10;&#10;Descripción generada automáticamente">
            <a:extLst>
              <a:ext uri="{FF2B5EF4-FFF2-40B4-BE49-F238E27FC236}">
                <a16:creationId xmlns:a16="http://schemas.microsoft.com/office/drawing/2014/main" id="{FEB55691-FDC6-CE37-B619-BF2CB3E928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4842" y="5900858"/>
            <a:ext cx="237556" cy="2375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Icono&#10;&#10;Descripción generada automáticamente">
            <a:extLst>
              <a:ext uri="{FF2B5EF4-FFF2-40B4-BE49-F238E27FC236}">
                <a16:creationId xmlns:a16="http://schemas.microsoft.com/office/drawing/2014/main" id="{784C5E8C-6E9E-14DC-BF3D-BB38B538E8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4842" y="4229154"/>
            <a:ext cx="237556" cy="2375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Icono&#10;&#10;Descripción generada automáticamente">
            <a:extLst>
              <a:ext uri="{FF2B5EF4-FFF2-40B4-BE49-F238E27FC236}">
                <a16:creationId xmlns:a16="http://schemas.microsoft.com/office/drawing/2014/main" id="{0B13F91C-757E-CA33-75E0-86446C0844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4842" y="4604277"/>
            <a:ext cx="237556" cy="2375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Imagen 35" descr="Icono&#10;&#10;Descripción generada automáticamente">
            <a:extLst>
              <a:ext uri="{FF2B5EF4-FFF2-40B4-BE49-F238E27FC236}">
                <a16:creationId xmlns:a16="http://schemas.microsoft.com/office/drawing/2014/main" id="{F4D26FCC-00BB-6BB2-95E5-5F2B39CB5E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4842" y="4977922"/>
            <a:ext cx="237556" cy="2375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8" name="Imagen 47" descr="Icono&#10;&#10;Descripción generada automáticamente">
            <a:extLst>
              <a:ext uri="{FF2B5EF4-FFF2-40B4-BE49-F238E27FC236}">
                <a16:creationId xmlns:a16="http://schemas.microsoft.com/office/drawing/2014/main" id="{AFA8F09B-5B87-EBAC-6E0A-2C7567BA115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883" y="5524533"/>
            <a:ext cx="324471" cy="324471"/>
          </a:xfrm>
          <a:prstGeom prst="rect">
            <a:avLst/>
          </a:prstGeom>
        </p:spPr>
      </p:pic>
      <p:pic>
        <p:nvPicPr>
          <p:cNvPr id="53" name="Imagen 52" descr="Icono&#10;&#10;Descripción generada automáticamente">
            <a:extLst>
              <a:ext uri="{FF2B5EF4-FFF2-40B4-BE49-F238E27FC236}">
                <a16:creationId xmlns:a16="http://schemas.microsoft.com/office/drawing/2014/main" id="{19EF9665-A94F-DFEE-6207-F8B4DDD4B7C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883" y="3846233"/>
            <a:ext cx="325067" cy="32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6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6B9D80C-6394-0CDB-E24A-1D4494C6BDD2}"/>
              </a:ext>
            </a:extLst>
          </p:cNvPr>
          <p:cNvSpPr txBox="1"/>
          <p:nvPr/>
        </p:nvSpPr>
        <p:spPr>
          <a:xfrm>
            <a:off x="413657" y="285699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contourW="19050">
              <a:bevelT w="38100" h="38100"/>
              <a:contourClr>
                <a:srgbClr val="AC8300"/>
              </a:contourClr>
            </a:sp3d>
          </a:bodyPr>
          <a:lstStyle/>
          <a:p>
            <a:pPr defTabSz="609585"/>
            <a:r>
              <a:rPr lang="my-MM" sz="5400" b="1" dirty="0">
                <a:solidFill>
                  <a:srgbClr val="8600B2"/>
                </a:solidFill>
              </a:rPr>
              <a:t>ကျွန်ုပ်တို့သည်မည်သူကိုကိုးကွယ်သနည်း။</a:t>
            </a:r>
            <a:r>
              <a:rPr lang="es-ES" sz="5400" b="1" dirty="0">
                <a:solidFill>
                  <a:srgbClr val="000000"/>
                </a:solidFill>
                <a:latin typeface="Calibri" panose="020F0502020204030204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3651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23EEED-73B6-C654-5B25-AEB3035C3A86}"/>
              </a:ext>
            </a:extLst>
          </p:cNvPr>
          <p:cNvSpPr txBox="1"/>
          <p:nvPr/>
        </p:nvSpPr>
        <p:spPr>
          <a:xfrm>
            <a:off x="4223658" y="145559"/>
            <a:ext cx="40277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my-MM" sz="4000" b="1" dirty="0">
                <a:solidFill>
                  <a:srgbClr val="000000"/>
                </a:solidFill>
              </a:rPr>
              <a:t>ဒုက္ခတွင်း၌အဖော်</a:t>
            </a:r>
            <a:endParaRPr lang="es-ES" sz="4000" b="1" dirty="0">
              <a:solidFill>
                <a:srgbClr val="000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A727E0-81CF-B21B-7BC3-9DFB79481448}"/>
              </a:ext>
            </a:extLst>
          </p:cNvPr>
          <p:cNvSpPr txBox="1"/>
          <p:nvPr/>
        </p:nvSpPr>
        <p:spPr>
          <a:xfrm>
            <a:off x="368596" y="809936"/>
            <a:ext cx="11454809" cy="10770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609585"/>
            <a:r>
              <a:rPr lang="my-MM" sz="2133" b="1" dirty="0">
                <a:solidFill>
                  <a:srgbClr val="C00000"/>
                </a:solidFill>
                <a:latin typeface="Comic Sans MS" panose="030F0702030302020204" pitchFamily="66" charset="0"/>
              </a:rPr>
              <a:t>ယေရှုခရစ်၏ဆင်းရဲခြင်းဒုက္ခမှစ၍ နိုင်ငံတော်ကိုလည်းကောင်း၊ သည်းခံတော်မူခြင်းကိုလည်းကောင်း၊ သင်တို့နှင့်အတူဆက်ဆံသောအဖော်အဖက်၊ သင်တို့အစ်ကိုငါယောဟန်သည်၊ ဘုရားသခင်၏နှုတ်ကပတ်နှင့် ယေရှုခရစ်၏သက်သေခံတော်မူချက်ကြောင့်၊ ပတ်မုကျွန်းမှာ နေရစဉ်တွင်၊ </a:t>
            </a:r>
            <a:r>
              <a:rPr lang="es-E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Revelation</a:t>
            </a:r>
            <a:r>
              <a:rPr lang="es-E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1:9)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5D4FCD-4CAD-11B0-A412-CE45FEE2290A}"/>
              </a:ext>
            </a:extLst>
          </p:cNvPr>
          <p:cNvSpPr txBox="1"/>
          <p:nvPr/>
        </p:nvSpPr>
        <p:spPr>
          <a:xfrm>
            <a:off x="2852756" y="1884709"/>
            <a:ext cx="9259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ယောဟန်သည်ရောမဧကရာဇ်</a:t>
            </a:r>
            <a:r>
              <a:rPr lang="en-US" sz="2400" b="1" dirty="0">
                <a:solidFill>
                  <a:srgbClr val="000000"/>
                </a:solidFill>
              </a:rPr>
              <a:t>Domitian</a:t>
            </a:r>
            <a:r>
              <a:rPr lang="my-MM" sz="2400" b="1" dirty="0">
                <a:solidFill>
                  <a:srgbClr val="000000"/>
                </a:solidFill>
              </a:rPr>
              <a:t>ကိုကိုးကွယ်ရန်ငြင်းဆိုခဲ့သည်။ထို့ကြောင့်သူ့ကိုဂရိကျွန်းငယ်လေး</a:t>
            </a:r>
            <a:r>
              <a:rPr lang="en-US" sz="2400" b="1" dirty="0">
                <a:solidFill>
                  <a:srgbClr val="000000"/>
                </a:solidFill>
              </a:rPr>
              <a:t>Patmos</a:t>
            </a:r>
            <a:r>
              <a:rPr lang="my-MM" sz="2400" b="1" dirty="0">
                <a:solidFill>
                  <a:srgbClr val="000000"/>
                </a:solidFill>
              </a:rPr>
              <a:t>သို့ပြည်နှင်ဒဏ်ပေးခဲ့သည်။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4" name="Imagen 3" descr="Imagen que contiene interior, tabla, cuarto, vivo&#10;&#10;Descripción generada automáticamente">
            <a:extLst>
              <a:ext uri="{FF2B5EF4-FFF2-40B4-BE49-F238E27FC236}">
                <a16:creationId xmlns:a16="http://schemas.microsoft.com/office/drawing/2014/main" id="{BCB2275D-CC5F-AE67-08FA-0AE593595C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17" y="4200747"/>
            <a:ext cx="3338287" cy="2503715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Imagen que contiene naturaleza, niño, viendo, agua&#10;&#10;Descripción generada automáticamente">
            <a:extLst>
              <a:ext uri="{FF2B5EF4-FFF2-40B4-BE49-F238E27FC236}">
                <a16:creationId xmlns:a16="http://schemas.microsoft.com/office/drawing/2014/main" id="{E09A854D-1475-CB20-146D-A8373D4213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3428" y="2585379"/>
            <a:ext cx="3128565" cy="4172724"/>
          </a:xfrm>
          <a:prstGeom prst="roundRect">
            <a:avLst>
              <a:gd name="adj" fmla="val 738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Persona en el agua&#10;&#10;Descripción generada automáticamente con confianza media">
            <a:extLst>
              <a:ext uri="{FF2B5EF4-FFF2-40B4-BE49-F238E27FC236}">
                <a16:creationId xmlns:a16="http://schemas.microsoft.com/office/drawing/2014/main" id="{F4E2C929-D8CB-08B3-5A22-757151595B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416" y="2016697"/>
            <a:ext cx="2609973" cy="20091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454064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C61AB56-60D2-BDA7-AA47-520C1E39795B}"/>
              </a:ext>
            </a:extLst>
          </p:cNvPr>
          <p:cNvSpPr txBox="1"/>
          <p:nvPr/>
        </p:nvSpPr>
        <p:spPr>
          <a:xfrm>
            <a:off x="2852757" y="2689984"/>
            <a:ext cx="61306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ယောဟန်သည်ထိုနေရာတွင်အခြားသောရာဇ၀တ်ကောင်များကဲ့သို့ဆက်ဆံခံရသော်လည်းသူ့အားကိုးကွယ်ထိုက်သောတစ်ပါးတည်းသောသခင်ယေရှုထံ လာရောက်လည်ပတ်ခြင်းခံရသည် (ဗျာ၊ ၁း၁၇-၁၈)။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2FC0843-E686-EA82-0E25-846B89CE8BB8}"/>
              </a:ext>
            </a:extLst>
          </p:cNvPr>
          <p:cNvSpPr txBox="1"/>
          <p:nvPr/>
        </p:nvSpPr>
        <p:spPr>
          <a:xfrm>
            <a:off x="3581072" y="4142295"/>
            <a:ext cx="531637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2060"/>
                </a:solidFill>
              </a:rPr>
              <a:t>မျှော်လင့်ချက်၊သတိပေးချက်နှင့်အားပေးမှု ရူပါရုံများကိုသူရရှိခဲ့သည်။ဤရူပါရုံများသည်နောင်လာမည့်စုံစမ်းခြင်းကာလမည်သို့ဖြစ်မည်ကိုရှင်းပြသည်(ဗျာ၊၃း၁၀)။ကျွန်ုပ်တို့၏ဖန်ဆင်းရှင်အားကိုးကွယ်ခြင်းသည်ဒုက္ခကြုံချိန်တစ်လျှောက်ကျွန်ုပ်တို့အားခွန်အားပေးမည့် စစ်မှန်သောဝတ်ပြုရေးဖြစ်သည်။</a:t>
            </a:r>
            <a:endParaRPr lang="es-ES" sz="2400" b="1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4776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8477EBA-29C5-4DC7-A14D-CFF725A720DB}"/>
              </a:ext>
            </a:extLst>
          </p:cNvPr>
          <p:cNvSpPr txBox="1"/>
          <p:nvPr/>
        </p:nvSpPr>
        <p:spPr>
          <a:xfrm>
            <a:off x="391887" y="151295"/>
            <a:ext cx="279762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prstMaterial="matte">
              <a:bevelT w="63500" h="12700" prst="cross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609585"/>
            <a:r>
              <a:rPr lang="my-MM" sz="4400" b="1" dirty="0">
                <a:solidFill>
                  <a:srgbClr val="000000"/>
                </a:solidFill>
              </a:rPr>
              <a:t>ဖန်ဆင်းရှင်</a:t>
            </a:r>
            <a:endParaRPr lang="es-ES" sz="4400" b="1" dirty="0">
              <a:solidFill>
                <a:srgbClr val="0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71ABFF4-CB0C-BDFF-54EB-0EA7DE067E3D}"/>
              </a:ext>
            </a:extLst>
          </p:cNvPr>
          <p:cNvSpPr txBox="1"/>
          <p:nvPr/>
        </p:nvSpPr>
        <p:spPr>
          <a:xfrm>
            <a:off x="4867125" y="53992"/>
            <a:ext cx="7324876" cy="17334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609585"/>
            <a:r>
              <a:rPr lang="my-MM" sz="2133" b="1" dirty="0">
                <a:solidFill>
                  <a:srgbClr val="002060">
                    <a:lumMod val="75000"/>
                    <a:lumOff val="25000"/>
                  </a:srgbClr>
                </a:solidFill>
                <a:latin typeface="Comic Sans MS" panose="030F0702030302020204" pitchFamily="66" charset="0"/>
              </a:rPr>
              <a:t>အထက်သို့မြော်ကြည့်ကြလော့။ထိုအရာသည်တို့ကိုအဘယ်သူဖန်ဆင်းသနည်း။ထိုသူသည်သူတို့အလုံးအရင်းကိုအရေအတွက်အားဖြင့် ထုတ်ဆောင်တော်မူ၏။အလုံးစုံတို့ကိုနာမည်ဖြင့်ခေါ်တော်မူ၏။ခွန်အားကြီး၍တန်ခိုးနှင့်ပြည့်စုံတော်မူသောကြောင့်၊တစ်စုံတစ်ခုမျှမပေါ်ဘဲမနေရ။ </a:t>
            </a:r>
            <a:r>
              <a:rPr lang="es-ES" sz="1600" b="1" dirty="0">
                <a:solidFill>
                  <a:srgbClr val="002060">
                    <a:lumMod val="75000"/>
                    <a:lumOff val="25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rgbClr val="002060">
                    <a:lumMod val="75000"/>
                    <a:lumOff val="25000"/>
                  </a:srgbClr>
                </a:solidFill>
                <a:latin typeface="Comic Sans MS" panose="030F0702030302020204" pitchFamily="66" charset="0"/>
              </a:rPr>
              <a:t>Isaiah</a:t>
            </a:r>
            <a:r>
              <a:rPr lang="es-ES" sz="1600" b="1" dirty="0">
                <a:solidFill>
                  <a:srgbClr val="002060">
                    <a:lumMod val="75000"/>
                    <a:lumOff val="25000"/>
                  </a:srgbClr>
                </a:solidFill>
                <a:latin typeface="Comic Sans MS" panose="030F0702030302020204" pitchFamily="66" charset="0"/>
              </a:rPr>
              <a:t> 40:26 </a:t>
            </a:r>
            <a:r>
              <a:rPr lang="es-ES" sz="1400" b="1" dirty="0">
                <a:solidFill>
                  <a:srgbClr val="002060">
                    <a:lumMod val="75000"/>
                    <a:lumOff val="25000"/>
                  </a:srgbClr>
                </a:solidFill>
                <a:latin typeface="Comic Sans MS" panose="030F0702030302020204" pitchFamily="66" charset="0"/>
              </a:rPr>
              <a:t>NIV</a:t>
            </a:r>
            <a:r>
              <a:rPr lang="es-ES" sz="1600" b="1" dirty="0">
                <a:solidFill>
                  <a:srgbClr val="002060">
                    <a:lumMod val="75000"/>
                    <a:lumOff val="25000"/>
                  </a:srgb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AEADCF-CBE9-C251-A40D-8451EDDA7768}"/>
              </a:ext>
            </a:extLst>
          </p:cNvPr>
          <p:cNvSpPr txBox="1"/>
          <p:nvPr/>
        </p:nvSpPr>
        <p:spPr>
          <a:xfrm>
            <a:off x="4827981" y="1826272"/>
            <a:ext cx="736401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srgbClr val="000000"/>
                </a:solidFill>
              </a:rPr>
              <a:t>ကျွန်ုပ်တို့၏နေတွင်ကျွန်ုပ်တို့ကဲ့သို့ဂြိုဟ်ပေါင်းတစ်သန်းကျော်ရှိနိုင်သည်။သို့သော်၎င်းသည်ကျွန်ုပ်တို့၏ဂလက်ဆီရှိနေပေါင်းဘီလီယံတစ်ရာ(ကြယ်များ)ထဲမှတစ်ခုသာဖြစ်သည်။ဤအရာသည်ကမ္ဘာမှကျွန်ုပ်တို့မြင်နိုင်သောဂလက်ဆီနှစ်ထရီလီယံအနက်မှတစ်ခုဖြစ်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my-MM" sz="2200" b="1" dirty="0">
                <a:solidFill>
                  <a:srgbClr val="000000"/>
                </a:solidFill>
              </a:rPr>
              <a:t>သည်။၎င်းတို့အားလုံးသည်ဘုရားသခင်၏ဖန်ဆင်းခံများဖြစ်သည်။</a:t>
            </a:r>
            <a:endParaRPr lang="es-ES" sz="22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40837C6-4FBA-61C4-5D38-24FEED57A7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552" y="1025922"/>
            <a:ext cx="4634021" cy="2558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CC7EB851-FB1B-3485-31CC-6CA9A56127B6}"/>
              </a:ext>
            </a:extLst>
          </p:cNvPr>
          <p:cNvGrpSpPr/>
          <p:nvPr/>
        </p:nvGrpSpPr>
        <p:grpSpPr>
          <a:xfrm>
            <a:off x="169407" y="3898287"/>
            <a:ext cx="3781568" cy="2751719"/>
            <a:chOff x="185111" y="2880173"/>
            <a:chExt cx="2836176" cy="2063789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1237055D-D24D-23F0-8513-780CFA8DE4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5111" y="2880173"/>
              <a:ext cx="2836176" cy="1779047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EB087581-B88A-1AD1-9C03-B52EF31ADD3D}"/>
                </a:ext>
              </a:extLst>
            </p:cNvPr>
            <p:cNvSpPr txBox="1"/>
            <p:nvPr/>
          </p:nvSpPr>
          <p:spPr>
            <a:xfrm>
              <a:off x="185111" y="4659220"/>
              <a:ext cx="283617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s-ES" sz="1867" b="1">
                  <a:solidFill>
                    <a:srgbClr val="7030A0">
                      <a:lumMod val="50000"/>
                    </a:srgbClr>
                  </a:solidFill>
                  <a:latin typeface="Calibri" panose="020F0502020204030204"/>
                </a:rPr>
                <a:t>Microscopic view of snow</a:t>
              </a:r>
              <a:endParaRPr lang="es-ES" sz="1867" b="1" dirty="0">
                <a:solidFill>
                  <a:srgbClr val="7030A0">
                    <a:lumMod val="50000"/>
                  </a:srgbClr>
                </a:solidFill>
                <a:latin typeface="Calibri" panose="020F0502020204030204"/>
              </a:endParaRPr>
            </a:p>
          </p:txBody>
        </p:sp>
      </p:grpSp>
      <p:pic>
        <p:nvPicPr>
          <p:cNvPr id="10" name="Imagen 9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856A63CD-B90B-54C5-971B-2176B7CB59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957" y="3696306"/>
            <a:ext cx="2244603" cy="3035903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86FD0E3-09C2-5570-73DF-C93915D41186}"/>
              </a:ext>
            </a:extLst>
          </p:cNvPr>
          <p:cNvSpPr txBox="1"/>
          <p:nvPr/>
        </p:nvSpPr>
        <p:spPr>
          <a:xfrm>
            <a:off x="4028383" y="3623651"/>
            <a:ext cx="57629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ဗျာဒိတ်ကျမ်းကကျွန်ုပ်တို့အားဖန်ဆင်းရှင်အား ကိုးကွယ်ရန်၊အံ့သြဖွယ်နှင့်အကန့်အသတ်မဲ့ဖြစ်ခြင်းကိုကိုးကွယ်ရန်ကျွန်ုပ်တို့ကိုအားပေးသည်။ သူ၏အုပ်စိုးမှု၊သူ၏ဉာဏ်ပညာနှင့်သူ၏မူလအစကိုအသေးဆုံးအရာများတွင်ပင်ကျွန်ုပ်တို့ တွေ့မြင်နိုင်ပါသည်။သမ္မာကျမ်းစာ၏ပထမအခန်းငယ်ကတည်းကဘုရားသခင်သည်တစ်ပါးတည်းသောဖန်ဆင်းရှင်အဖြစ်တင်ပြခြင်းဖြစ်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my-MM" sz="2400" b="1" dirty="0">
                <a:solidFill>
                  <a:srgbClr val="000000"/>
                </a:solidFill>
              </a:rPr>
              <a:t>သည် (</a:t>
            </a:r>
            <a:r>
              <a:rPr lang="en-US" sz="2400" b="1" dirty="0">
                <a:solidFill>
                  <a:srgbClr val="000000"/>
                </a:solidFill>
              </a:rPr>
              <a:t>Gn. 1:1; Is. 44:24)</a:t>
            </a:r>
            <a:r>
              <a:rPr lang="my-MM" sz="2400" b="1" dirty="0">
                <a:solidFill>
                  <a:srgbClr val="000000"/>
                </a:solidFill>
              </a:rPr>
              <a:t>။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423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2638730-2B39-8429-2DE7-6FF87F6B88EE}"/>
              </a:ext>
            </a:extLst>
          </p:cNvPr>
          <p:cNvSpPr txBox="1"/>
          <p:nvPr/>
        </p:nvSpPr>
        <p:spPr>
          <a:xfrm>
            <a:off x="1655111" y="86523"/>
            <a:ext cx="105368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4000" b="1" dirty="0">
                <a:solidFill>
                  <a:srgbClr val="000000"/>
                </a:solidFill>
              </a:rPr>
              <a:t>ငါတို့ကိုစောင့်ရှောက်တော်မူသောအရှင်</a:t>
            </a:r>
            <a:endParaRPr lang="es-ES" sz="4000" b="1" dirty="0">
              <a:ln w="10160">
                <a:solidFill>
                  <a:srgbClr val="FEC30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90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B35A57-412D-12A5-05A8-6E3F4A5D123C}"/>
              </a:ext>
            </a:extLst>
          </p:cNvPr>
          <p:cNvSpPr txBox="1"/>
          <p:nvPr/>
        </p:nvSpPr>
        <p:spPr>
          <a:xfrm>
            <a:off x="1917983" y="839487"/>
            <a:ext cx="10011144" cy="7487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609585"/>
            <a:r>
              <a:rPr lang="my-MM" sz="2133" b="1" dirty="0">
                <a:solidFill>
                  <a:srgbClr val="7A34AE"/>
                </a:solidFill>
                <a:latin typeface="Comic Sans MS" panose="030F0702030302020204" pitchFamily="66" charset="0"/>
              </a:rPr>
              <a:t>အိုယာကုပ်အမျိုးဣသရေလအနွယ်၊သင့်ကိုဖန်ဆင်းပြုပြင်တော်မူသောထာဝရဘုရားမိန့်တော်မူသည်ကား၊မစိုးရိမ်နှင့်။သင့်ကိုငါရွေးနှုတ်ပြီ။ငါ့နာမဖြင့်မှည့်ပြီ။သင့်ကိုငါဆိုင်၏။</a:t>
            </a:r>
            <a:r>
              <a:rPr lang="es-ES" sz="1600" b="1" dirty="0">
                <a:solidFill>
                  <a:srgbClr val="7A34AE"/>
                </a:solidFill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rgbClr val="7A34AE"/>
                </a:solidFill>
                <a:latin typeface="Comic Sans MS" panose="030F0702030302020204" pitchFamily="66" charset="0"/>
              </a:rPr>
              <a:t>Isaiah</a:t>
            </a:r>
            <a:r>
              <a:rPr lang="es-ES" sz="1600" b="1" dirty="0">
                <a:solidFill>
                  <a:srgbClr val="7A34AE"/>
                </a:solidFill>
                <a:latin typeface="Comic Sans MS" panose="030F0702030302020204" pitchFamily="66" charset="0"/>
              </a:rPr>
              <a:t> 43:1)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DB30B9-24B6-8171-5034-B432FF8DB2A7}"/>
              </a:ext>
            </a:extLst>
          </p:cNvPr>
          <p:cNvSpPr txBox="1"/>
          <p:nvPr/>
        </p:nvSpPr>
        <p:spPr>
          <a:xfrm>
            <a:off x="122867" y="1851363"/>
            <a:ext cx="8364968" cy="2780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ကျွန်ုပ်တို့၏ဖန်ဆင်းရှင်သည်အဝေးမှဘုရားသခင်မဟုတ်ပါ။ကိုယ်တော်သည်ကျွန်ုပ်တို့တစ်ဦးစီ၏အနီးတွင်ရှိတော်မူသည်(တမန်တော် ၁၇း၂၇)။ကိုယ်တော်သည်ကျွန်ုပ်တို့ကိုဂရုစိုက်သည်(ဆာ ၃:၅; ကော ၁:၁၇)၊ လူတိုင်းကို ဂရုစိုက်သည် (၁ပေ ၅:၇)။“</a:t>
            </a: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မြင့်မြတ်၍မြင့်မြတ်သောအရှင်”“မြင့်မြတ်သောအရပ်၌”နေထိုင်တော်မူသောဘုရားသခင်သည်“ကြေကွဲခြင်းနှင့်နှိမ့်ချသောစိတ်ရှိသူများ”၏အ  				နားတွင် ရှိတော်မူသည် (ဟေရှာယ ၅၇:၁၅)။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6" name="Imagen 5" descr="Mujer con la mano en la noche&#10;&#10;Descripción generada automáticamente con confianza baja">
            <a:extLst>
              <a:ext uri="{FF2B5EF4-FFF2-40B4-BE49-F238E27FC236}">
                <a16:creationId xmlns:a16="http://schemas.microsoft.com/office/drawing/2014/main" id="{9D482C6B-87A8-6771-3062-E1792BFBC4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2091" y="4709792"/>
            <a:ext cx="3410252" cy="2066321"/>
          </a:xfrm>
          <a:prstGeom prst="snip2DiagRect">
            <a:avLst>
              <a:gd name="adj1" fmla="val 1399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4AD8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par de personas sentadas en una mesa&#10;&#10;Descripción generada automáticamente con confianza baja">
            <a:extLst>
              <a:ext uri="{FF2B5EF4-FFF2-40B4-BE49-F238E27FC236}">
                <a16:creationId xmlns:a16="http://schemas.microsoft.com/office/drawing/2014/main" id="{6BD35AAF-5A23-7F35-344E-3680228FE6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23" y="4407110"/>
            <a:ext cx="2411081" cy="241949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grupo de personas en un escenario&#10;&#10;Descripción generada automáticamente">
            <a:extLst>
              <a:ext uri="{FF2B5EF4-FFF2-40B4-BE49-F238E27FC236}">
                <a16:creationId xmlns:a16="http://schemas.microsoft.com/office/drawing/2014/main" id="{38BC3E30-BBAA-781B-AE8B-44082BAF3C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091" y="2012546"/>
            <a:ext cx="3410252" cy="2557689"/>
          </a:xfrm>
          <a:prstGeom prst="snip2DiagRect">
            <a:avLst>
              <a:gd name="adj1" fmla="val 1399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987B0A3-8A2B-ADC6-D0C1-77192BDE14B2}"/>
              </a:ext>
            </a:extLst>
          </p:cNvPr>
          <p:cNvSpPr txBox="1"/>
          <p:nvPr/>
        </p:nvSpPr>
        <p:spPr>
          <a:xfrm>
            <a:off x="2699760" y="4832485"/>
            <a:ext cx="58823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srgbClr val="000000"/>
                </a:solidFill>
              </a:rPr>
              <a:t>ကျွန်ုပ်တို့ကိုဖန်ဆင်းပြီးထောက်ပံ့ခြင်းအပြင်၊ကိုယ်တော်သည်ကျွန်ုပ်တို့အား“အသစ်သောသတ္တဝါအဖြစ်”ကိုလည်းဖန်ဆင်းသည်(၂ကော၅:၁၇)။ကိုယ်တော်သည်ကျွန်ုပ်တို့ကိုအသွင်ပြောင်းပြီးကျွန်ုပ်တို့ကိုသူ၏ပုံသဏ္ဍာန်အဖြစ်ပုံသွင်းပေးလိုသည်။သူသည်ထိုအရပ်၌နေနိုင်စေရန်ကျွန်ုပ်တို့၏ စိတ်နှလုံးကို ဖွင့်ပြသည်ကို မြင်လိုသည် (ဗျာ၊ ၃း၂၀)။</a:t>
            </a:r>
            <a:endParaRPr lang="es-ES" sz="20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16" name="Imagen 15" descr="Imagen que contiene persona, mujer, niña, parado&#10;&#10;Descripción generada automáticamente">
            <a:extLst>
              <a:ext uri="{FF2B5EF4-FFF2-40B4-BE49-F238E27FC236}">
                <a16:creationId xmlns:a16="http://schemas.microsoft.com/office/drawing/2014/main" id="{6F4EAF64-59FD-7F83-0175-977151175E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722" y="86523"/>
            <a:ext cx="1389132" cy="1706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26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6B9D80C-6394-0CDB-E24A-1D4494C6BDD2}"/>
              </a:ext>
            </a:extLst>
          </p:cNvPr>
          <p:cNvSpPr txBox="1"/>
          <p:nvPr/>
        </p:nvSpPr>
        <p:spPr>
          <a:xfrm>
            <a:off x="0" y="2813447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contourW="19050">
              <a:bevelT w="38100" h="38100"/>
              <a:contourClr>
                <a:srgbClr val="AC8300"/>
              </a:contourClr>
            </a:sp3d>
          </a:bodyPr>
          <a:lstStyle/>
          <a:p>
            <a:pPr algn="ctr" defTabSz="609585"/>
            <a:r>
              <a:rPr lang="my-MM" sz="7200" b="1" dirty="0">
                <a:solidFill>
                  <a:srgbClr val="00582B"/>
                </a:solidFill>
              </a:rPr>
              <a:t>ဖန်ဆင်းခြင်း(သို့)ဆင့်ကဲဖြစ်စဉ်။</a:t>
            </a:r>
            <a:endParaRPr lang="es-ES" sz="7200" b="1" dirty="0">
              <a:ln w="22225">
                <a:noFill/>
                <a:prstDash val="solid"/>
              </a:ln>
              <a:solidFill>
                <a:srgbClr val="FF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5559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5A84BD5-E40F-EB47-6A17-A2E361201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3" y="1711053"/>
            <a:ext cx="2598621" cy="978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9" name="Imagen 8" descr="Pintura de un hombre con los brazos abiertos&#10;&#10;Descripción generada automáticamente con confianza baja">
            <a:extLst>
              <a:ext uri="{FF2B5EF4-FFF2-40B4-BE49-F238E27FC236}">
                <a16:creationId xmlns:a16="http://schemas.microsoft.com/office/drawing/2014/main" id="{B446F429-C45D-5267-354A-9F02632D8E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9790" y="3289906"/>
            <a:ext cx="2810327" cy="3459788"/>
          </a:xfrm>
          <a:prstGeom prst="round2DiagRect">
            <a:avLst>
              <a:gd name="adj1" fmla="val 7715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EE657BC-E6D3-5B1D-1566-24F71F876072}"/>
              </a:ext>
            </a:extLst>
          </p:cNvPr>
          <p:cNvSpPr txBox="1"/>
          <p:nvPr/>
        </p:nvSpPr>
        <p:spPr>
          <a:xfrm>
            <a:off x="0" y="12509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38100" h="38100" prst="slope"/>
            </a:sp3d>
          </a:bodyPr>
          <a:lstStyle/>
          <a:p>
            <a:pPr algn="ctr" defTabSz="609585"/>
            <a:r>
              <a:rPr lang="my-MM" sz="4000" b="1" dirty="0">
                <a:solidFill>
                  <a:srgbClr val="00582B"/>
                </a:solidFill>
              </a:rPr>
              <a:t>ဖန်ဆင်းခြင်း(သို့)ဆင့်ကဲဖြစ်စဉ်။</a:t>
            </a:r>
            <a:endParaRPr lang="es-ES" sz="4000" b="1" dirty="0">
              <a:ln w="12700" cmpd="sng">
                <a:solidFill>
                  <a:srgbClr val="DF5327">
                    <a:lumMod val="75000"/>
                  </a:srgbClr>
                </a:solidFill>
                <a:prstDash val="solid"/>
              </a:ln>
              <a:solidFill>
                <a:srgbClr val="7030A0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868A8DE-D58B-94B0-E0E6-F8CAA12D1CAD}"/>
              </a:ext>
            </a:extLst>
          </p:cNvPr>
          <p:cNvSpPr txBox="1"/>
          <p:nvPr/>
        </p:nvSpPr>
        <p:spPr>
          <a:xfrm>
            <a:off x="0" y="695390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609585"/>
            <a:r>
              <a:rPr lang="my-MM" sz="2000" b="1" dirty="0">
                <a:solidFill>
                  <a:srgbClr val="33CCCC">
                    <a:lumMod val="50000"/>
                  </a:srgbClr>
                </a:solidFill>
                <a:latin typeface="Comic Sans MS" panose="030F0702030302020204" pitchFamily="66" charset="0"/>
              </a:rPr>
              <a:t>အိုထာဝရဘုရား၊ကိုယ်တော်သည်ခပ်သိမ်းသောအရာတို့ကိုဖန်ဆင်းတော်မူပြီ။ထိုအရာတို့သည်အလိုတော်ကြောင့်ဖြစ်၍ဖန်ဆင်းလျက်ရှိကြပါ၏။ထိုကြောင့်၊ကိုယ်တော်သည်ဘုန်းအသရေတန်ခိုးတော်ကိုခံစားထိုက်တော်မူ၏ဟုလျှောက်ဆို၍၊ပလ္လင်တော်ရှေ့၌မိမိတို့သရဖူများကိုချထားကြ၏။</a:t>
            </a:r>
            <a:r>
              <a:rPr lang="es-ES" sz="2000" b="1" dirty="0">
                <a:solidFill>
                  <a:srgbClr val="33CCCC">
                    <a:lumMod val="50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es-ES" sz="2000" b="1" dirty="0" err="1">
                <a:solidFill>
                  <a:srgbClr val="33CCCC">
                    <a:lumMod val="50000"/>
                  </a:srgbClr>
                </a:solidFill>
                <a:latin typeface="Comic Sans MS" panose="030F0702030302020204" pitchFamily="66" charset="0"/>
              </a:rPr>
              <a:t>Revelation</a:t>
            </a:r>
            <a:r>
              <a:rPr lang="es-ES" sz="2000" b="1" dirty="0">
                <a:solidFill>
                  <a:srgbClr val="33CCCC">
                    <a:lumMod val="50000"/>
                  </a:srgbClr>
                </a:solidFill>
                <a:latin typeface="Comic Sans MS" panose="030F0702030302020204" pitchFamily="66" charset="0"/>
              </a:rPr>
              <a:t> 4:11)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C33124-C177-30F4-A44C-8379E36C7F97}"/>
              </a:ext>
            </a:extLst>
          </p:cNvPr>
          <p:cNvSpPr txBox="1"/>
          <p:nvPr/>
        </p:nvSpPr>
        <p:spPr>
          <a:xfrm>
            <a:off x="2710506" y="1625799"/>
            <a:ext cx="92395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srgbClr val="000000"/>
                </a:solidFill>
              </a:rPr>
              <a:t>ဆင့်ကဲဖြစ်စဉ်တစ်ခုဖြင့်ဤကမ္ဘာသည်တည်ရှိလာသည်ဟုလူအများစုကယုံကြည်ကြသည်။ သေခြင်းတရားနှင့်အသင့်လျော်ဆုံးသူ၏ရှင်သန်မှုကိုအခြေခံသည့်လုပ်ငန်းစဉ်တစ်ခု။ဘုရားသခင်သည်ထိုသို့သောလုပ်ငန်းစဉ်၏အစိတ်အပိုင်းမဖြစ်နိုင်ပါ၊အဘယ်ကြောင့်ဆိုသည်ကိုကြည့်ကြပါစို့။</a:t>
            </a:r>
            <a:endParaRPr lang="es-ES" sz="20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7" name="Imagen 6" descr="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15BFF358-93C7-F39E-078D-75DCDD8220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83" y="4823147"/>
            <a:ext cx="3036656" cy="18424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B0AC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6B2AECA-4C01-CBED-BC3F-20D7DE34129C}"/>
              </a:ext>
            </a:extLst>
          </p:cNvPr>
          <p:cNvSpPr txBox="1"/>
          <p:nvPr/>
        </p:nvSpPr>
        <p:spPr>
          <a:xfrm>
            <a:off x="43694" y="2955437"/>
            <a:ext cx="90844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သေခြင်းတရားသည်ဘဝသစ်ကိုဆောင်ကျဉ်းရန်လိုအပ်ပါကအာဒံနှင့်ဧဝ၏အပြစ်မတိုင်မီယင်းသည်ကာလကြာရှည်စွာရှိနေသင့်သည်။ (ရော ၅း၁၂)။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90B1FFC-B25D-9B12-5A88-5E7338CDC9D2}"/>
              </a:ext>
            </a:extLst>
          </p:cNvPr>
          <p:cNvSpPr txBox="1"/>
          <p:nvPr/>
        </p:nvSpPr>
        <p:spPr>
          <a:xfrm>
            <a:off x="0" y="3761689"/>
            <a:ext cx="93928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C00000"/>
                </a:solidFill>
              </a:rPr>
              <a:t>ထိုအခြေအနေမျိုးတွင်၊ဘုရားသခင်သည်ဆင့်ကဲဖြစ်စဉ်အားဖြင့်စကြဝဠာကိုဖန်တီးရန်သေခြင်းကိုဖန်ဆင်းသူဖြစ်လျှင်အဘယ်ကြောင့်ယေရှုသေဆုံးရသနည်း</a:t>
            </a:r>
            <a:endParaRPr lang="es-ES" sz="2400" b="1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E3DC2DF-AF1A-724A-BDD9-24018AF72202}"/>
              </a:ext>
            </a:extLst>
          </p:cNvPr>
          <p:cNvSpPr txBox="1"/>
          <p:nvPr/>
        </p:nvSpPr>
        <p:spPr>
          <a:xfrm>
            <a:off x="3299583" y="4549676"/>
            <a:ext cx="57438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ဘုရား၏ဖန်တီးမှုဖြစ်စဉ်အဖြစ်ဆင့်ကဲပြောင်းလဲခြင်းသည်သမ္မာကျမ်းစာသွန်သင်ချက်များကို ငြင်းပယ်ခြင်းဖြစ်သည်။ယင်းကယေရှု၏ပူဇော်သကာကိုအသုံးမဝင်စေပြီးမျှော်လင့်ချက်အားလုံးကိုဖယ်ရှားစေသည်။ထို့ကြောင့်ဤသတင်းစကားသည် ယနေ့အရေးကြီးပါသည်။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24279C2-0A6C-0F42-1726-5235CF05BA03}"/>
              </a:ext>
            </a:extLst>
          </p:cNvPr>
          <p:cNvSpPr txBox="1"/>
          <p:nvPr/>
        </p:nvSpPr>
        <p:spPr>
          <a:xfrm>
            <a:off x="9269790" y="6214867"/>
            <a:ext cx="28103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es-E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Worship the </a:t>
            </a:r>
            <a:r>
              <a:rPr lang="es-ES" sz="2400" b="1" i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Creator</a:t>
            </a:r>
            <a:endParaRPr lang="es-ES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155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13" grpId="0"/>
      <p:bldP spid="15" grpId="0" build="p"/>
      <p:bldP spid="1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002060"/>
      </a:accent1>
      <a:accent2>
        <a:srgbClr val="A6B727"/>
      </a:accent2>
      <a:accent3>
        <a:srgbClr val="7030A0"/>
      </a:accent3>
      <a:accent4>
        <a:srgbClr val="33CCCC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3959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Constantia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13</cp:revision>
  <dcterms:created xsi:type="dcterms:W3CDTF">2023-05-03T11:57:21Z</dcterms:created>
  <dcterms:modified xsi:type="dcterms:W3CDTF">2023-05-05T05:23:51Z</dcterms:modified>
</cp:coreProperties>
</file>